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notesMasterIdLst>
    <p:notesMasterId r:id="rId33"/>
  </p:notesMasterIdLst>
  <p:sldIdLst>
    <p:sldId id="257" r:id="rId5"/>
    <p:sldId id="259" r:id="rId6"/>
    <p:sldId id="278" r:id="rId7"/>
    <p:sldId id="279" r:id="rId8"/>
    <p:sldId id="301" r:id="rId9"/>
    <p:sldId id="302" r:id="rId10"/>
    <p:sldId id="280" r:id="rId11"/>
    <p:sldId id="281" r:id="rId12"/>
    <p:sldId id="282" r:id="rId13"/>
    <p:sldId id="283" r:id="rId14"/>
    <p:sldId id="284" r:id="rId15"/>
    <p:sldId id="285" r:id="rId16"/>
    <p:sldId id="286" r:id="rId17"/>
    <p:sldId id="287" r:id="rId18"/>
    <p:sldId id="288" r:id="rId19"/>
    <p:sldId id="289" r:id="rId20"/>
    <p:sldId id="291" r:id="rId21"/>
    <p:sldId id="290" r:id="rId22"/>
    <p:sldId id="292" r:id="rId23"/>
    <p:sldId id="298" r:id="rId24"/>
    <p:sldId id="299" r:id="rId25"/>
    <p:sldId id="293" r:id="rId26"/>
    <p:sldId id="294" r:id="rId27"/>
    <p:sldId id="295" r:id="rId28"/>
    <p:sldId id="296" r:id="rId29"/>
    <p:sldId id="297" r:id="rId30"/>
    <p:sldId id="303" r:id="rId31"/>
    <p:sldId id="25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2931D5-38DD-4818-B237-445095723467}" v="1" dt="2023-01-26T05:47:46.880"/>
    <p1510:client id="{F8B1023C-4E97-4C34-B565-D9654FC2AC82}" v="4" dt="2023-04-19T12:31:31.1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J GARG - 70092000113" userId="S::anuj.garg13@svkmmumbai.onmicrosoft.com::81662864-9ede-44f6-b96f-13db5c6f0db7" providerId="AD" clId="Web-{F8B1023C-4E97-4C34-B565-D9654FC2AC82}"/>
    <pc:docChg chg="modSld">
      <pc:chgData name="ANUJ GARG - 70092000113" userId="S::anuj.garg13@svkmmumbai.onmicrosoft.com::81662864-9ede-44f6-b96f-13db5c6f0db7" providerId="AD" clId="Web-{F8B1023C-4E97-4C34-B565-D9654FC2AC82}" dt="2023-04-19T12:31:31.123" v="3" actId="1076"/>
      <pc:docMkLst>
        <pc:docMk/>
      </pc:docMkLst>
      <pc:sldChg chg="modSp">
        <pc:chgData name="ANUJ GARG - 70092000113" userId="S::anuj.garg13@svkmmumbai.onmicrosoft.com::81662864-9ede-44f6-b96f-13db5c6f0db7" providerId="AD" clId="Web-{F8B1023C-4E97-4C34-B565-D9654FC2AC82}" dt="2023-04-19T12:25:02.943" v="2" actId="1076"/>
        <pc:sldMkLst>
          <pc:docMk/>
          <pc:sldMk cId="4085044675" sldId="283"/>
        </pc:sldMkLst>
        <pc:picChg chg="mod">
          <ac:chgData name="ANUJ GARG - 70092000113" userId="S::anuj.garg13@svkmmumbai.onmicrosoft.com::81662864-9ede-44f6-b96f-13db5c6f0db7" providerId="AD" clId="Web-{F8B1023C-4E97-4C34-B565-D9654FC2AC82}" dt="2023-04-19T12:25:02.943" v="2" actId="1076"/>
          <ac:picMkLst>
            <pc:docMk/>
            <pc:sldMk cId="4085044675" sldId="283"/>
            <ac:picMk id="5" creationId="{F1E23EFC-3189-08AF-6B27-4B3EE140EAFD}"/>
          </ac:picMkLst>
        </pc:picChg>
      </pc:sldChg>
      <pc:sldChg chg="modSp">
        <pc:chgData name="ANUJ GARG - 70092000113" userId="S::anuj.garg13@svkmmumbai.onmicrosoft.com::81662864-9ede-44f6-b96f-13db5c6f0db7" providerId="AD" clId="Web-{F8B1023C-4E97-4C34-B565-D9654FC2AC82}" dt="2023-04-19T12:31:31.123" v="3" actId="1076"/>
        <pc:sldMkLst>
          <pc:docMk/>
          <pc:sldMk cId="2566719090" sldId="298"/>
        </pc:sldMkLst>
        <pc:picChg chg="mod">
          <ac:chgData name="ANUJ GARG - 70092000113" userId="S::anuj.garg13@svkmmumbai.onmicrosoft.com::81662864-9ede-44f6-b96f-13db5c6f0db7" providerId="AD" clId="Web-{F8B1023C-4E97-4C34-B565-D9654FC2AC82}" dt="2023-04-19T12:31:31.123" v="3" actId="1076"/>
          <ac:picMkLst>
            <pc:docMk/>
            <pc:sldMk cId="2566719090" sldId="298"/>
            <ac:picMk id="2052" creationId="{AD906D9D-5A0E-EB29-D5BD-CAF26B32A4E4}"/>
          </ac:picMkLst>
        </pc:picChg>
      </pc:sldChg>
    </pc:docChg>
  </pc:docChgLst>
  <pc:docChgLst>
    <pc:chgData name="MOHAMMED SAQIB SIDDIQUI - 70092000065" userId="S::saqib.siddiqui65@svkmmumbai.onmicrosoft.com::34aff230-8a2e-4b33-a269-5724889ab70b" providerId="AD" clId="Web-{1B2931D5-38DD-4818-B237-445095723467}"/>
    <pc:docChg chg="modSld">
      <pc:chgData name="MOHAMMED SAQIB SIDDIQUI - 70092000065" userId="S::saqib.siddiqui65@svkmmumbai.onmicrosoft.com::34aff230-8a2e-4b33-a269-5724889ab70b" providerId="AD" clId="Web-{1B2931D5-38DD-4818-B237-445095723467}" dt="2023-01-26T05:47:46.880" v="0" actId="1076"/>
      <pc:docMkLst>
        <pc:docMk/>
      </pc:docMkLst>
      <pc:sldChg chg="modSp">
        <pc:chgData name="MOHAMMED SAQIB SIDDIQUI - 70092000065" userId="S::saqib.siddiqui65@svkmmumbai.onmicrosoft.com::34aff230-8a2e-4b33-a269-5724889ab70b" providerId="AD" clId="Web-{1B2931D5-38DD-4818-B237-445095723467}" dt="2023-01-26T05:47:46.880" v="0" actId="1076"/>
        <pc:sldMkLst>
          <pc:docMk/>
          <pc:sldMk cId="1644530945" sldId="280"/>
        </pc:sldMkLst>
        <pc:picChg chg="mod">
          <ac:chgData name="MOHAMMED SAQIB SIDDIQUI - 70092000065" userId="S::saqib.siddiqui65@svkmmumbai.onmicrosoft.com::34aff230-8a2e-4b33-a269-5724889ab70b" providerId="AD" clId="Web-{1B2931D5-38DD-4818-B237-445095723467}" dt="2023-01-26T05:47:46.880" v="0" actId="1076"/>
          <ac:picMkLst>
            <pc:docMk/>
            <pc:sldMk cId="1644530945" sldId="280"/>
            <ac:picMk id="1026" creationId="{A5E685DC-E470-596C-AC0C-ED51FB95901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71F9AA-9D2A-45A4-AC8B-029FABECF425}" type="datetimeFigureOut">
              <a:rPr lang="en-IN" smtClean="0"/>
              <a:t>19-04-2023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64F93-7E7C-4649-B69E-96324F8C51A5}" type="slidenum">
              <a:rPr lang="en-IN" smtClean="0"/>
              <a:t>‹#›</a:t>
            </a:fld>
            <a:endParaRPr lang="en-IN"/>
          </a:p>
        </p:txBody>
      </p:sp>
    </p:spTree>
    <p:extLst>
      <p:ext uri="{BB962C8B-B14F-4D97-AF65-F5344CB8AC3E}">
        <p14:creationId xmlns:p14="http://schemas.microsoft.com/office/powerpoint/2010/main" val="1727749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4/19/2023</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4/19/2023</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4/19/2023</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4/19/2023</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4/19/2023</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4/19/2023</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4/19/2023</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4/19/2023</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4/19/2023</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4/19/2023</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4/19/2023</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4/19/2023</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en.wikipedia.org/wiki/Edge_detectio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Feature_detection_(computer_vision)" TargetMode="External"/><Relationship Id="rId3" Type="http://schemas.openxmlformats.org/officeDocument/2006/relationships/hyperlink" Target="https://en.wikipedia.org/wiki/Curve" TargetMode="External"/><Relationship Id="rId7" Type="http://schemas.openxmlformats.org/officeDocument/2006/relationships/hyperlink" Target="https://en.wikipedia.org/wiki/Computer_vision" TargetMode="External"/><Relationship Id="rId2" Type="http://schemas.openxmlformats.org/officeDocument/2006/relationships/hyperlink" Target="https://en.wikipedia.org/wiki/Mathematical" TargetMode="External"/><Relationship Id="rId1" Type="http://schemas.openxmlformats.org/officeDocument/2006/relationships/slideLayout" Target="../slideLayouts/slideLayout2.xml"/><Relationship Id="rId6" Type="http://schemas.openxmlformats.org/officeDocument/2006/relationships/hyperlink" Target="https://en.wikipedia.org/wiki/Discontinuity_(mathematics)" TargetMode="External"/><Relationship Id="rId5" Type="http://schemas.openxmlformats.org/officeDocument/2006/relationships/hyperlink" Target="https://en.wikipedia.org/wiki/Luminous_intensity" TargetMode="External"/><Relationship Id="rId10" Type="http://schemas.openxmlformats.org/officeDocument/2006/relationships/image" Target="../media/image6.png"/><Relationship Id="rId4" Type="http://schemas.openxmlformats.org/officeDocument/2006/relationships/hyperlink" Target="https://en.wikipedia.org/wiki/Digital_image" TargetMode="External"/><Relationship Id="rId9" Type="http://schemas.openxmlformats.org/officeDocument/2006/relationships/hyperlink" Target="https://en.wikipedia.org/wiki/Feature_extracti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5400"/>
              <a:t>Computer Vision Applications</a:t>
            </a:r>
            <a:endParaRPr lang="en-US" sz="800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a:solidFill>
                  <a:schemeClr val="tx1">
                    <a:lumMod val="85000"/>
                    <a:lumOff val="15000"/>
                  </a:schemeClr>
                </a:solidFill>
              </a:rPr>
              <a:t>By Quadeer Shaikh</a:t>
            </a: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New Report Finds Adoption of AI-Based Machine Vision Growing – Metrology  and Quality News - Online Magazine">
            <a:extLst>
              <a:ext uri="{FF2B5EF4-FFF2-40B4-BE49-F238E27FC236}">
                <a16:creationId xmlns:a16="http://schemas.microsoft.com/office/drawing/2014/main" id="{025CE748-45B2-488E-567E-F5DF9CBEAF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74" r="53772"/>
          <a:stretch/>
        </p:blipFill>
        <p:spPr bwMode="auto">
          <a:xfrm>
            <a:off x="0" y="-1"/>
            <a:ext cx="446875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05120-0107-206D-F33A-7B12312BACBC}"/>
              </a:ext>
            </a:extLst>
          </p:cNvPr>
          <p:cNvSpPr>
            <a:spLocks noGrp="1"/>
          </p:cNvSpPr>
          <p:nvPr>
            <p:ph type="title"/>
          </p:nvPr>
        </p:nvSpPr>
        <p:spPr/>
        <p:txBody>
          <a:bodyPr/>
          <a:lstStyle/>
          <a:p>
            <a:r>
              <a:rPr lang="en-IN"/>
              <a:t>Example: Gaussian Filter Result</a:t>
            </a:r>
          </a:p>
        </p:txBody>
      </p:sp>
      <p:pic>
        <p:nvPicPr>
          <p:cNvPr id="5" name="Content Placeholder 4">
            <a:extLst>
              <a:ext uri="{FF2B5EF4-FFF2-40B4-BE49-F238E27FC236}">
                <a16:creationId xmlns:a16="http://schemas.microsoft.com/office/drawing/2014/main" id="{F1E23EFC-3189-08AF-6B27-4B3EE140EAFD}"/>
              </a:ext>
            </a:extLst>
          </p:cNvPr>
          <p:cNvPicPr>
            <a:picLocks noGrp="1" noChangeAspect="1"/>
          </p:cNvPicPr>
          <p:nvPr>
            <p:ph idx="1"/>
          </p:nvPr>
        </p:nvPicPr>
        <p:blipFill>
          <a:blip r:embed="rId2"/>
          <a:stretch>
            <a:fillRect/>
          </a:stretch>
        </p:blipFill>
        <p:spPr>
          <a:xfrm>
            <a:off x="2318197" y="2204200"/>
            <a:ext cx="7615932" cy="3760788"/>
          </a:xfrm>
        </p:spPr>
      </p:pic>
    </p:spTree>
    <p:extLst>
      <p:ext uri="{BB962C8B-B14F-4D97-AF65-F5344CB8AC3E}">
        <p14:creationId xmlns:p14="http://schemas.microsoft.com/office/powerpoint/2010/main" val="4085044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E58C5-0037-2DAA-3DA9-5294C9A24141}"/>
              </a:ext>
            </a:extLst>
          </p:cNvPr>
          <p:cNvSpPr>
            <a:spLocks noGrp="1"/>
          </p:cNvSpPr>
          <p:nvPr>
            <p:ph type="title"/>
          </p:nvPr>
        </p:nvSpPr>
        <p:spPr/>
        <p:txBody>
          <a:bodyPr>
            <a:normAutofit/>
          </a:bodyPr>
          <a:lstStyle/>
          <a:p>
            <a:r>
              <a:rPr lang="en-IN" sz="3600"/>
              <a:t>Comparison between smoothening filters</a:t>
            </a:r>
          </a:p>
        </p:txBody>
      </p:sp>
      <p:pic>
        <p:nvPicPr>
          <p:cNvPr id="5" name="Content Placeholder 4">
            <a:extLst>
              <a:ext uri="{FF2B5EF4-FFF2-40B4-BE49-F238E27FC236}">
                <a16:creationId xmlns:a16="http://schemas.microsoft.com/office/drawing/2014/main" id="{15914647-A3A9-C8AB-C65F-B3A0CF4E90E8}"/>
              </a:ext>
            </a:extLst>
          </p:cNvPr>
          <p:cNvPicPr>
            <a:picLocks noGrp="1" noChangeAspect="1"/>
          </p:cNvPicPr>
          <p:nvPr>
            <p:ph idx="1"/>
          </p:nvPr>
        </p:nvPicPr>
        <p:blipFill>
          <a:blip r:embed="rId2"/>
          <a:stretch>
            <a:fillRect/>
          </a:stretch>
        </p:blipFill>
        <p:spPr>
          <a:xfrm>
            <a:off x="2274137" y="2108200"/>
            <a:ext cx="7704052" cy="3760788"/>
          </a:xfrm>
        </p:spPr>
      </p:pic>
    </p:spTree>
    <p:extLst>
      <p:ext uri="{BB962C8B-B14F-4D97-AF65-F5344CB8AC3E}">
        <p14:creationId xmlns:p14="http://schemas.microsoft.com/office/powerpoint/2010/main" val="635095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48E96-418F-2C20-520D-6DA4F921E431}"/>
              </a:ext>
            </a:extLst>
          </p:cNvPr>
          <p:cNvSpPr>
            <a:spLocks noGrp="1"/>
          </p:cNvSpPr>
          <p:nvPr>
            <p:ph type="title"/>
          </p:nvPr>
        </p:nvSpPr>
        <p:spPr/>
        <p:txBody>
          <a:bodyPr/>
          <a:lstStyle/>
          <a:p>
            <a:r>
              <a:rPr lang="en-IN"/>
              <a:t>What are edges in Images ?</a:t>
            </a:r>
          </a:p>
        </p:txBody>
      </p:sp>
      <p:pic>
        <p:nvPicPr>
          <p:cNvPr id="5" name="Content Placeholder 4">
            <a:extLst>
              <a:ext uri="{FF2B5EF4-FFF2-40B4-BE49-F238E27FC236}">
                <a16:creationId xmlns:a16="http://schemas.microsoft.com/office/drawing/2014/main" id="{CEDD6AE6-4292-1124-E233-71E9A72393A0}"/>
              </a:ext>
            </a:extLst>
          </p:cNvPr>
          <p:cNvPicPr>
            <a:picLocks noGrp="1" noChangeAspect="1"/>
          </p:cNvPicPr>
          <p:nvPr>
            <p:ph idx="1"/>
          </p:nvPr>
        </p:nvPicPr>
        <p:blipFill>
          <a:blip r:embed="rId2"/>
          <a:stretch>
            <a:fillRect/>
          </a:stretch>
        </p:blipFill>
        <p:spPr>
          <a:xfrm>
            <a:off x="1882051" y="2136775"/>
            <a:ext cx="8488224" cy="3760788"/>
          </a:xfrm>
        </p:spPr>
      </p:pic>
    </p:spTree>
    <p:extLst>
      <p:ext uri="{BB962C8B-B14F-4D97-AF65-F5344CB8AC3E}">
        <p14:creationId xmlns:p14="http://schemas.microsoft.com/office/powerpoint/2010/main" val="3051593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DB31-A22F-EAD9-9509-C5E9B55ABAF0}"/>
              </a:ext>
            </a:extLst>
          </p:cNvPr>
          <p:cNvSpPr>
            <a:spLocks noGrp="1"/>
          </p:cNvSpPr>
          <p:nvPr>
            <p:ph type="title"/>
          </p:nvPr>
        </p:nvSpPr>
        <p:spPr/>
        <p:txBody>
          <a:bodyPr/>
          <a:lstStyle/>
          <a:p>
            <a:r>
              <a:rPr lang="en-IN"/>
              <a:t>How to determine edges ?</a:t>
            </a:r>
          </a:p>
        </p:txBody>
      </p:sp>
      <p:sp>
        <p:nvSpPr>
          <p:cNvPr id="3" name="Content Placeholder 2">
            <a:extLst>
              <a:ext uri="{FF2B5EF4-FFF2-40B4-BE49-F238E27FC236}">
                <a16:creationId xmlns:a16="http://schemas.microsoft.com/office/drawing/2014/main" id="{80C402CD-AEB2-56CD-005E-BB38B62A1BB3}"/>
              </a:ext>
            </a:extLst>
          </p:cNvPr>
          <p:cNvSpPr>
            <a:spLocks noGrp="1"/>
          </p:cNvSpPr>
          <p:nvPr>
            <p:ph idx="1"/>
          </p:nvPr>
        </p:nvSpPr>
        <p:spPr/>
        <p:txBody>
          <a:bodyPr/>
          <a:lstStyle/>
          <a:p>
            <a:pPr>
              <a:buFont typeface="Arial" panose="020B0604020202020204" pitchFamily="34" charset="0"/>
              <a:buChar char="•"/>
            </a:pPr>
            <a:r>
              <a:rPr lang="en-IN"/>
              <a:t> How do you detect edges/How do you calculate discontinuities in a function ?</a:t>
            </a:r>
          </a:p>
          <a:p>
            <a:pPr>
              <a:buFont typeface="Arial" panose="020B0604020202020204" pitchFamily="34" charset="0"/>
              <a:buChar char="•"/>
            </a:pPr>
            <a:r>
              <a:rPr lang="en-IN"/>
              <a:t> </a:t>
            </a:r>
            <a:r>
              <a:rPr lang="en-IN" b="1"/>
              <a:t>Ans:</a:t>
            </a:r>
            <a:r>
              <a:rPr lang="en-IN"/>
              <a:t> You take derivatives, as derivatives are large at discontinuities. Since it’s a 2D function we call it gradient and not derivative</a:t>
            </a:r>
          </a:p>
          <a:p>
            <a:pPr>
              <a:buFont typeface="Arial" panose="020B0604020202020204" pitchFamily="34" charset="0"/>
              <a:buChar char="•"/>
            </a:pPr>
            <a:r>
              <a:rPr lang="en-IN"/>
              <a:t> The same analogy is used in Machine Learning for gradient descent</a:t>
            </a:r>
          </a:p>
          <a:p>
            <a:pPr>
              <a:buFont typeface="Arial" panose="020B0604020202020204" pitchFamily="34" charset="0"/>
              <a:buChar char="•"/>
            </a:pPr>
            <a:r>
              <a:rPr lang="en-IN"/>
              <a:t> Since images are 2D discrete signals, we take finite differences</a:t>
            </a:r>
          </a:p>
        </p:txBody>
      </p:sp>
      <p:pic>
        <p:nvPicPr>
          <p:cNvPr id="4098" name="Picture 2" descr="Saugat Bhattarai | Data Science, Machine Learning and Computer Vision">
            <a:extLst>
              <a:ext uri="{FF2B5EF4-FFF2-40B4-BE49-F238E27FC236}">
                <a16:creationId xmlns:a16="http://schemas.microsoft.com/office/drawing/2014/main" id="{D2B40787-59A1-A9F9-360D-069141726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1073" y="4110087"/>
            <a:ext cx="3630119" cy="22624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AE5C6F2-3432-859E-D6C7-47F0CDA0AB10}"/>
              </a:ext>
            </a:extLst>
          </p:cNvPr>
          <p:cNvPicPr>
            <a:picLocks noChangeAspect="1"/>
          </p:cNvPicPr>
          <p:nvPr/>
        </p:nvPicPr>
        <p:blipFill>
          <a:blip r:embed="rId3"/>
          <a:stretch>
            <a:fillRect/>
          </a:stretch>
        </p:blipFill>
        <p:spPr>
          <a:xfrm>
            <a:off x="1338421" y="4814766"/>
            <a:ext cx="5685013" cy="1310754"/>
          </a:xfrm>
          <a:prstGeom prst="rect">
            <a:avLst/>
          </a:prstGeom>
        </p:spPr>
      </p:pic>
    </p:spTree>
    <p:extLst>
      <p:ext uri="{BB962C8B-B14F-4D97-AF65-F5344CB8AC3E}">
        <p14:creationId xmlns:p14="http://schemas.microsoft.com/office/powerpoint/2010/main" val="3804115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C097E-D053-7889-0F2A-1501F7F2F17E}"/>
              </a:ext>
            </a:extLst>
          </p:cNvPr>
          <p:cNvSpPr>
            <a:spLocks noGrp="1"/>
          </p:cNvSpPr>
          <p:nvPr>
            <p:ph type="title"/>
          </p:nvPr>
        </p:nvSpPr>
        <p:spPr/>
        <p:txBody>
          <a:bodyPr/>
          <a:lstStyle/>
          <a:p>
            <a:r>
              <a:rPr lang="en-IN"/>
              <a:t>Gradient Filters</a:t>
            </a:r>
          </a:p>
        </p:txBody>
      </p:sp>
      <p:pic>
        <p:nvPicPr>
          <p:cNvPr id="5" name="Content Placeholder 4">
            <a:extLst>
              <a:ext uri="{FF2B5EF4-FFF2-40B4-BE49-F238E27FC236}">
                <a16:creationId xmlns:a16="http://schemas.microsoft.com/office/drawing/2014/main" id="{1969EE76-D5BB-2332-DCB8-044DF4B3963C}"/>
              </a:ext>
            </a:extLst>
          </p:cNvPr>
          <p:cNvPicPr>
            <a:picLocks noGrp="1" noChangeAspect="1"/>
          </p:cNvPicPr>
          <p:nvPr>
            <p:ph idx="1"/>
          </p:nvPr>
        </p:nvPicPr>
        <p:blipFill>
          <a:blip r:embed="rId2"/>
          <a:stretch>
            <a:fillRect/>
          </a:stretch>
        </p:blipFill>
        <p:spPr>
          <a:xfrm>
            <a:off x="1432081" y="2108200"/>
            <a:ext cx="9388163" cy="3760788"/>
          </a:xfrm>
        </p:spPr>
      </p:pic>
    </p:spTree>
    <p:extLst>
      <p:ext uri="{BB962C8B-B14F-4D97-AF65-F5344CB8AC3E}">
        <p14:creationId xmlns:p14="http://schemas.microsoft.com/office/powerpoint/2010/main" val="2110453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C5958-93D0-0EFE-5C89-0F7C87D88AED}"/>
              </a:ext>
            </a:extLst>
          </p:cNvPr>
          <p:cNvSpPr>
            <a:spLocks noGrp="1"/>
          </p:cNvSpPr>
          <p:nvPr>
            <p:ph type="title"/>
          </p:nvPr>
        </p:nvSpPr>
        <p:spPr/>
        <p:txBody>
          <a:bodyPr/>
          <a:lstStyle/>
          <a:p>
            <a:r>
              <a:rPr lang="en-IN"/>
              <a:t>Differentiation of a 1D Signal</a:t>
            </a:r>
          </a:p>
        </p:txBody>
      </p:sp>
      <p:pic>
        <p:nvPicPr>
          <p:cNvPr id="5" name="Content Placeholder 4">
            <a:extLst>
              <a:ext uri="{FF2B5EF4-FFF2-40B4-BE49-F238E27FC236}">
                <a16:creationId xmlns:a16="http://schemas.microsoft.com/office/drawing/2014/main" id="{74A8B996-68E3-CC08-1DA5-23EE4A5B40A4}"/>
              </a:ext>
            </a:extLst>
          </p:cNvPr>
          <p:cNvPicPr>
            <a:picLocks noGrp="1" noChangeAspect="1"/>
          </p:cNvPicPr>
          <p:nvPr>
            <p:ph idx="1"/>
          </p:nvPr>
        </p:nvPicPr>
        <p:blipFill>
          <a:blip r:embed="rId2"/>
          <a:stretch>
            <a:fillRect/>
          </a:stretch>
        </p:blipFill>
        <p:spPr>
          <a:xfrm>
            <a:off x="2034939" y="2136480"/>
            <a:ext cx="8182448" cy="3760788"/>
          </a:xfrm>
        </p:spPr>
      </p:pic>
    </p:spTree>
    <p:extLst>
      <p:ext uri="{BB962C8B-B14F-4D97-AF65-F5344CB8AC3E}">
        <p14:creationId xmlns:p14="http://schemas.microsoft.com/office/powerpoint/2010/main" val="570869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5451A-78C5-9DEE-674E-0AAE427B11F6}"/>
              </a:ext>
            </a:extLst>
          </p:cNvPr>
          <p:cNvSpPr>
            <a:spLocks noGrp="1"/>
          </p:cNvSpPr>
          <p:nvPr>
            <p:ph type="title"/>
          </p:nvPr>
        </p:nvSpPr>
        <p:spPr/>
        <p:txBody>
          <a:bodyPr>
            <a:normAutofit/>
          </a:bodyPr>
          <a:lstStyle/>
          <a:p>
            <a:r>
              <a:rPr lang="en-IN" sz="3600"/>
              <a:t>Derivatives/Gradient are sensitive to noise</a:t>
            </a:r>
          </a:p>
        </p:txBody>
      </p:sp>
      <p:pic>
        <p:nvPicPr>
          <p:cNvPr id="5" name="Content Placeholder 4">
            <a:extLst>
              <a:ext uri="{FF2B5EF4-FFF2-40B4-BE49-F238E27FC236}">
                <a16:creationId xmlns:a16="http://schemas.microsoft.com/office/drawing/2014/main" id="{F4450206-B6C1-1644-580C-15029A8137D6}"/>
              </a:ext>
            </a:extLst>
          </p:cNvPr>
          <p:cNvPicPr>
            <a:picLocks noGrp="1" noChangeAspect="1"/>
          </p:cNvPicPr>
          <p:nvPr>
            <p:ph idx="1"/>
          </p:nvPr>
        </p:nvPicPr>
        <p:blipFill>
          <a:blip r:embed="rId2"/>
          <a:stretch>
            <a:fillRect/>
          </a:stretch>
        </p:blipFill>
        <p:spPr>
          <a:xfrm>
            <a:off x="2954213" y="2108200"/>
            <a:ext cx="6343899" cy="3760788"/>
          </a:xfrm>
        </p:spPr>
      </p:pic>
    </p:spTree>
    <p:extLst>
      <p:ext uri="{BB962C8B-B14F-4D97-AF65-F5344CB8AC3E}">
        <p14:creationId xmlns:p14="http://schemas.microsoft.com/office/powerpoint/2010/main" val="3414861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FE826-07C2-A8A4-0FFB-DC76EAA2F504}"/>
              </a:ext>
            </a:extLst>
          </p:cNvPr>
          <p:cNvSpPr>
            <a:spLocks noGrp="1"/>
          </p:cNvSpPr>
          <p:nvPr>
            <p:ph type="title"/>
          </p:nvPr>
        </p:nvSpPr>
        <p:spPr/>
        <p:txBody>
          <a:bodyPr/>
          <a:lstStyle/>
          <a:p>
            <a:r>
              <a:rPr lang="en-IN"/>
              <a:t>Sobel Filter Example</a:t>
            </a:r>
          </a:p>
        </p:txBody>
      </p:sp>
      <p:pic>
        <p:nvPicPr>
          <p:cNvPr id="5124" name="Picture 4" descr="How to implement Sobel edge detection using Python from scratch - A  Developer Diary">
            <a:extLst>
              <a:ext uri="{FF2B5EF4-FFF2-40B4-BE49-F238E27FC236}">
                <a16:creationId xmlns:a16="http://schemas.microsoft.com/office/drawing/2014/main" id="{7BCFCE6A-0DED-1AA6-4194-B8A36C2BD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9952" y="1995211"/>
            <a:ext cx="3401174" cy="162744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1DD2F352-7D1C-B27B-DA81-6461C6741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229" y="3864101"/>
            <a:ext cx="2482146" cy="245079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5EA3BEC0-0F41-1966-0623-0493A2F1F3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7587" y="3842646"/>
            <a:ext cx="2482146" cy="245079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CE079D02-69AA-6329-22C9-D37F9C00CD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3945" y="3842645"/>
            <a:ext cx="2482146" cy="2450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962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839F0-C23E-6F8E-D5D9-F3C3345A391C}"/>
              </a:ext>
            </a:extLst>
          </p:cNvPr>
          <p:cNvSpPr>
            <a:spLocks noGrp="1"/>
          </p:cNvSpPr>
          <p:nvPr>
            <p:ph type="title"/>
          </p:nvPr>
        </p:nvSpPr>
        <p:spPr/>
        <p:txBody>
          <a:bodyPr/>
          <a:lstStyle/>
          <a:p>
            <a:r>
              <a:rPr lang="en-IN"/>
              <a:t>Canny Edge Detection</a:t>
            </a:r>
          </a:p>
        </p:txBody>
      </p:sp>
      <p:sp>
        <p:nvSpPr>
          <p:cNvPr id="3" name="Content Placeholder 2">
            <a:extLst>
              <a:ext uri="{FF2B5EF4-FFF2-40B4-BE49-F238E27FC236}">
                <a16:creationId xmlns:a16="http://schemas.microsoft.com/office/drawing/2014/main" id="{22EB7B64-1F06-7D12-06F9-31603989FAA6}"/>
              </a:ext>
            </a:extLst>
          </p:cNvPr>
          <p:cNvSpPr>
            <a:spLocks noGrp="1"/>
          </p:cNvSpPr>
          <p:nvPr>
            <p:ph idx="1"/>
          </p:nvPr>
        </p:nvSpPr>
        <p:spPr/>
        <p:txBody>
          <a:bodyPr>
            <a:noAutofit/>
          </a:bodyPr>
          <a:lstStyle/>
          <a:p>
            <a:pPr marL="457200" indent="-457200">
              <a:buFont typeface="+mj-lt"/>
              <a:buAutoNum type="arabicPeriod"/>
            </a:pPr>
            <a:r>
              <a:rPr lang="en-IN" sz="1400"/>
              <a:t>Convert Image to Grayscale</a:t>
            </a:r>
          </a:p>
          <a:p>
            <a:pPr marL="457200" indent="-457200">
              <a:buFont typeface="+mj-lt"/>
              <a:buAutoNum type="arabicPeriod"/>
            </a:pPr>
            <a:r>
              <a:rPr lang="en-IN" sz="1400"/>
              <a:t>Gaussian Blur</a:t>
            </a:r>
          </a:p>
          <a:p>
            <a:pPr marL="749808" lvl="1" indent="-457200">
              <a:buFont typeface="Arial" panose="020B0604020202020204" pitchFamily="34" charset="0"/>
              <a:buChar char="•"/>
            </a:pPr>
            <a:r>
              <a:rPr lang="en-IN" sz="1400"/>
              <a:t>Removes noise from the image</a:t>
            </a:r>
          </a:p>
          <a:p>
            <a:pPr marL="457200" indent="-457200">
              <a:buFont typeface="+mj-lt"/>
              <a:buAutoNum type="arabicPeriod"/>
            </a:pPr>
            <a:r>
              <a:rPr lang="en-IN" sz="1400"/>
              <a:t>Determine the Gradients</a:t>
            </a:r>
          </a:p>
          <a:p>
            <a:pPr marL="749808" lvl="1" indent="-457200">
              <a:buFont typeface="Arial" panose="020B0604020202020204" pitchFamily="34" charset="0"/>
              <a:buChar char="•"/>
            </a:pPr>
            <a:r>
              <a:rPr lang="en-IN" sz="1400"/>
              <a:t>Both horizontal and vertical gradient filters applied and magnitude is calculated to detect pixel intensity changes</a:t>
            </a:r>
          </a:p>
          <a:p>
            <a:pPr marL="457200" indent="-457200">
              <a:buFont typeface="+mj-lt"/>
              <a:buAutoNum type="arabicPeriod"/>
            </a:pPr>
            <a:r>
              <a:rPr lang="en-IN" sz="1400"/>
              <a:t>Non Maximum Suppression</a:t>
            </a:r>
          </a:p>
          <a:p>
            <a:pPr marL="749808" lvl="1" indent="-457200">
              <a:buFont typeface="Arial" panose="020B0604020202020204" pitchFamily="34" charset="0"/>
              <a:buChar char="•"/>
            </a:pPr>
            <a:r>
              <a:rPr lang="en-IN" sz="1400"/>
              <a:t>Image magnitude in the previous step results in thick edges, the final image should have thin edges</a:t>
            </a:r>
          </a:p>
          <a:p>
            <a:pPr marL="749808" lvl="1" indent="-457200">
              <a:buFont typeface="Arial" panose="020B0604020202020204" pitchFamily="34" charset="0"/>
              <a:buChar char="•"/>
            </a:pPr>
            <a:r>
              <a:rPr lang="en-IN" sz="1400"/>
              <a:t>Perform a suppression based on comparison of neighbouring pixel values</a:t>
            </a:r>
          </a:p>
          <a:p>
            <a:pPr marL="457200" indent="-457200">
              <a:buFont typeface="+mj-lt"/>
              <a:buAutoNum type="arabicPeriod"/>
            </a:pPr>
            <a:endParaRPr lang="en-IN" sz="1400"/>
          </a:p>
        </p:txBody>
      </p:sp>
      <p:sp>
        <p:nvSpPr>
          <p:cNvPr id="4" name="TextBox 3">
            <a:extLst>
              <a:ext uri="{FF2B5EF4-FFF2-40B4-BE49-F238E27FC236}">
                <a16:creationId xmlns:a16="http://schemas.microsoft.com/office/drawing/2014/main" id="{87E9F45D-B3AA-F4B8-D6FE-AEF5F578DBDB}"/>
              </a:ext>
            </a:extLst>
          </p:cNvPr>
          <p:cNvSpPr txBox="1"/>
          <p:nvPr/>
        </p:nvSpPr>
        <p:spPr>
          <a:xfrm>
            <a:off x="3081308" y="5870601"/>
            <a:ext cx="6029384" cy="369332"/>
          </a:xfrm>
          <a:prstGeom prst="rect">
            <a:avLst/>
          </a:prstGeom>
          <a:noFill/>
        </p:spPr>
        <p:txBody>
          <a:bodyPr wrap="square" rtlCol="0">
            <a:spAutoFit/>
          </a:bodyPr>
          <a:lstStyle/>
          <a:p>
            <a:r>
              <a:rPr lang="en-IN"/>
              <a:t>https://docs.opencv.org/4.x/da/d22/tutorial_py_canny.html</a:t>
            </a:r>
          </a:p>
        </p:txBody>
      </p:sp>
    </p:spTree>
    <p:extLst>
      <p:ext uri="{BB962C8B-B14F-4D97-AF65-F5344CB8AC3E}">
        <p14:creationId xmlns:p14="http://schemas.microsoft.com/office/powerpoint/2010/main" val="3353859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839F0-C23E-6F8E-D5D9-F3C3345A391C}"/>
              </a:ext>
            </a:extLst>
          </p:cNvPr>
          <p:cNvSpPr>
            <a:spLocks noGrp="1"/>
          </p:cNvSpPr>
          <p:nvPr>
            <p:ph type="title"/>
          </p:nvPr>
        </p:nvSpPr>
        <p:spPr/>
        <p:txBody>
          <a:bodyPr/>
          <a:lstStyle/>
          <a:p>
            <a:r>
              <a:rPr lang="en-IN"/>
              <a:t>Canny Edge Detection</a:t>
            </a:r>
          </a:p>
        </p:txBody>
      </p:sp>
      <p:sp>
        <p:nvSpPr>
          <p:cNvPr id="3" name="Content Placeholder 2">
            <a:extLst>
              <a:ext uri="{FF2B5EF4-FFF2-40B4-BE49-F238E27FC236}">
                <a16:creationId xmlns:a16="http://schemas.microsoft.com/office/drawing/2014/main" id="{22EB7B64-1F06-7D12-06F9-31603989FAA6}"/>
              </a:ext>
            </a:extLst>
          </p:cNvPr>
          <p:cNvSpPr>
            <a:spLocks noGrp="1"/>
          </p:cNvSpPr>
          <p:nvPr>
            <p:ph idx="1"/>
          </p:nvPr>
        </p:nvSpPr>
        <p:spPr/>
        <p:txBody>
          <a:bodyPr>
            <a:noAutofit/>
          </a:bodyPr>
          <a:lstStyle/>
          <a:p>
            <a:pPr marL="0" indent="0">
              <a:buNone/>
            </a:pPr>
            <a:r>
              <a:rPr lang="en-IN" sz="1400"/>
              <a:t>5. Double Thresholding</a:t>
            </a:r>
          </a:p>
          <a:p>
            <a:pPr marL="749808" lvl="1" indent="-457200">
              <a:buFont typeface="Arial" panose="020B0604020202020204" pitchFamily="34" charset="0"/>
              <a:buChar char="•"/>
            </a:pPr>
            <a:r>
              <a:rPr lang="en-IN" sz="1400"/>
              <a:t>Result from NMS is not perfect, some edges may not be edges and there is some noise present in the image</a:t>
            </a:r>
          </a:p>
          <a:p>
            <a:pPr marL="749808" lvl="1" indent="-457200">
              <a:buFont typeface="Arial" panose="020B0604020202020204" pitchFamily="34" charset="0"/>
              <a:buChar char="•"/>
            </a:pPr>
            <a:r>
              <a:rPr lang="en-IN" sz="1400"/>
              <a:t>Two thresholds are maintained: low thresh and high thresh e.g. 50 and 150</a:t>
            </a:r>
          </a:p>
          <a:p>
            <a:pPr marL="932688" lvl="2" indent="-457200">
              <a:buFont typeface="+mj-lt"/>
              <a:buAutoNum type="arabicPeriod"/>
            </a:pPr>
            <a:r>
              <a:rPr lang="en-IN" sz="1400"/>
              <a:t>Areas with pixel values which are less than low thresh are declared as non edges and are set to 0</a:t>
            </a:r>
          </a:p>
          <a:p>
            <a:pPr marL="932688" lvl="2" indent="-457200">
              <a:buFont typeface="+mj-lt"/>
              <a:buAutoNum type="arabicPeriod"/>
            </a:pPr>
            <a:r>
              <a:rPr lang="en-IN" sz="1400"/>
              <a:t>Areas with pixel values which are greater than high thresh are declared as strong edges and are set to 255</a:t>
            </a:r>
          </a:p>
          <a:p>
            <a:pPr marL="932688" lvl="2" indent="-457200">
              <a:buFont typeface="+mj-lt"/>
              <a:buAutoNum type="arabicPeriod"/>
            </a:pPr>
            <a:r>
              <a:rPr lang="en-IN" sz="1400"/>
              <a:t>Areas with pixel value between low and high thresh are declared as weak edges and are dealt with in step 6</a:t>
            </a:r>
          </a:p>
          <a:p>
            <a:pPr marL="0" indent="0">
              <a:buNone/>
            </a:pPr>
            <a:r>
              <a:rPr lang="en-IN" sz="1400"/>
              <a:t>6. Edge Tracking by Hysteresis </a:t>
            </a:r>
          </a:p>
          <a:p>
            <a:pPr marL="749808" lvl="1" indent="-457200">
              <a:buFont typeface="+mj-lt"/>
              <a:buAutoNum type="arabicPeriod"/>
            </a:pPr>
            <a:r>
              <a:rPr lang="en-IN" sz="1400"/>
              <a:t>Weak edges which are connected to strong edges will be actual edges</a:t>
            </a:r>
          </a:p>
          <a:p>
            <a:pPr marL="749808" lvl="1" indent="-457200">
              <a:buFont typeface="+mj-lt"/>
              <a:buAutoNum type="arabicPeriod"/>
            </a:pPr>
            <a:r>
              <a:rPr lang="en-IN" sz="1400"/>
              <a:t>Weak edges which are not connected to strong edges are removed</a:t>
            </a:r>
          </a:p>
          <a:p>
            <a:pPr marL="457200" indent="-457200">
              <a:buFont typeface="+mj-lt"/>
              <a:buAutoNum type="arabicPeriod"/>
            </a:pPr>
            <a:endParaRPr lang="en-IN" sz="1400"/>
          </a:p>
        </p:txBody>
      </p:sp>
      <p:sp>
        <p:nvSpPr>
          <p:cNvPr id="5" name="TextBox 4">
            <a:extLst>
              <a:ext uri="{FF2B5EF4-FFF2-40B4-BE49-F238E27FC236}">
                <a16:creationId xmlns:a16="http://schemas.microsoft.com/office/drawing/2014/main" id="{19B34559-7B84-FC53-2B01-D256FC0F24E6}"/>
              </a:ext>
            </a:extLst>
          </p:cNvPr>
          <p:cNvSpPr txBox="1"/>
          <p:nvPr/>
        </p:nvSpPr>
        <p:spPr>
          <a:xfrm>
            <a:off x="3081308" y="5870601"/>
            <a:ext cx="6029384" cy="369332"/>
          </a:xfrm>
          <a:prstGeom prst="rect">
            <a:avLst/>
          </a:prstGeom>
          <a:noFill/>
        </p:spPr>
        <p:txBody>
          <a:bodyPr wrap="square" rtlCol="0">
            <a:spAutoFit/>
          </a:bodyPr>
          <a:lstStyle/>
          <a:p>
            <a:r>
              <a:rPr lang="en-IN"/>
              <a:t>https://docs.opencv.org/4.x/da/d22/tutorial_py_canny.html</a:t>
            </a:r>
          </a:p>
        </p:txBody>
      </p:sp>
    </p:spTree>
    <p:extLst>
      <p:ext uri="{BB962C8B-B14F-4D97-AF65-F5344CB8AC3E}">
        <p14:creationId xmlns:p14="http://schemas.microsoft.com/office/powerpoint/2010/main" val="874577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9F4C-BFF9-7A27-81B2-7BEA07556B11}"/>
              </a:ext>
            </a:extLst>
          </p:cNvPr>
          <p:cNvSpPr>
            <a:spLocks noGrp="1"/>
          </p:cNvSpPr>
          <p:nvPr>
            <p:ph type="title"/>
          </p:nvPr>
        </p:nvSpPr>
        <p:spPr>
          <a:xfrm>
            <a:off x="1097280" y="258323"/>
            <a:ext cx="10058400" cy="1450757"/>
          </a:xfrm>
        </p:spPr>
        <p:txBody>
          <a:bodyPr/>
          <a:lstStyle/>
          <a:p>
            <a:r>
              <a:rPr lang="en-IN"/>
              <a:t>About me</a:t>
            </a:r>
          </a:p>
        </p:txBody>
      </p:sp>
      <p:pic>
        <p:nvPicPr>
          <p:cNvPr id="5" name="Content Placeholder 4">
            <a:extLst>
              <a:ext uri="{FF2B5EF4-FFF2-40B4-BE49-F238E27FC236}">
                <a16:creationId xmlns:a16="http://schemas.microsoft.com/office/drawing/2014/main" id="{9B2F769C-EE72-88DA-859E-3B1C10FECA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9653" y="2355223"/>
            <a:ext cx="2058447" cy="205844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34559E87-301C-1217-D0A0-2A9EFEF0601A}"/>
              </a:ext>
            </a:extLst>
          </p:cNvPr>
          <p:cNvSpPr txBox="1"/>
          <p:nvPr/>
        </p:nvSpPr>
        <p:spPr>
          <a:xfrm>
            <a:off x="3912123" y="2110126"/>
            <a:ext cx="7927942" cy="4278094"/>
          </a:xfrm>
          <a:prstGeom prst="rect">
            <a:avLst/>
          </a:prstGeom>
          <a:noFill/>
        </p:spPr>
        <p:txBody>
          <a:bodyPr wrap="square" rtlCol="0">
            <a:spAutoFit/>
          </a:bodyPr>
          <a:lstStyle/>
          <a:p>
            <a:r>
              <a:rPr lang="en-IN" sz="1600" b="1"/>
              <a:t>Work Experience</a:t>
            </a:r>
            <a:r>
              <a:rPr lang="en-IN" sz="1600"/>
              <a:t> </a:t>
            </a:r>
          </a:p>
          <a:p>
            <a:pPr marL="285750" indent="-285750">
              <a:buFont typeface="Arial" panose="020B0604020202020204" pitchFamily="34" charset="0"/>
              <a:buChar char="•"/>
            </a:pPr>
            <a:r>
              <a:rPr lang="en-IN" sz="1600"/>
              <a:t>Risk Analyst</a:t>
            </a:r>
          </a:p>
          <a:p>
            <a:pPr marL="742950" lvl="1" indent="-285750">
              <a:buFont typeface="Arial" panose="020B0604020202020204" pitchFamily="34" charset="0"/>
              <a:buChar char="•"/>
            </a:pPr>
            <a:r>
              <a:rPr lang="en-IN" sz="1600">
                <a:solidFill>
                  <a:schemeClr val="tx1">
                    <a:lumMod val="50000"/>
                    <a:lumOff val="50000"/>
                  </a:schemeClr>
                </a:solidFill>
              </a:rPr>
              <a:t>Morgan Stanley (Jan 2023 – Present)</a:t>
            </a:r>
          </a:p>
          <a:p>
            <a:pPr marL="285750" indent="-285750">
              <a:buFont typeface="Arial" panose="020B0604020202020204" pitchFamily="34" charset="0"/>
              <a:buChar char="•"/>
            </a:pPr>
            <a:r>
              <a:rPr lang="en-IN" sz="1600"/>
              <a:t>Data Science Intern</a:t>
            </a:r>
          </a:p>
          <a:p>
            <a:pPr marL="742950" lvl="1" indent="-285750">
              <a:buFont typeface="Arial" panose="020B0604020202020204" pitchFamily="34" charset="0"/>
              <a:buChar char="•"/>
            </a:pPr>
            <a:r>
              <a:rPr lang="en-IN" sz="1600">
                <a:solidFill>
                  <a:schemeClr val="tx1">
                    <a:lumMod val="50000"/>
                    <a:lumOff val="50000"/>
                  </a:schemeClr>
                </a:solidFill>
              </a:rPr>
              <a:t>AkzoNobel Coatings International B.V. Netherlands (Feb 2022 – Dec 2022)</a:t>
            </a:r>
          </a:p>
          <a:p>
            <a:pPr marL="285750" indent="-285750">
              <a:buFont typeface="Arial" panose="020B0604020202020204" pitchFamily="34" charset="0"/>
              <a:buChar char="•"/>
            </a:pPr>
            <a:r>
              <a:rPr lang="en-IN" sz="1600"/>
              <a:t>Data Science Intern</a:t>
            </a:r>
          </a:p>
          <a:p>
            <a:pPr marL="742950" lvl="1" indent="-285750">
              <a:buFont typeface="Arial" panose="020B0604020202020204" pitchFamily="34" charset="0"/>
              <a:buChar char="•"/>
            </a:pPr>
            <a:r>
              <a:rPr lang="en-IN" sz="1600" err="1">
                <a:solidFill>
                  <a:schemeClr val="tx1">
                    <a:lumMod val="50000"/>
                    <a:lumOff val="50000"/>
                  </a:schemeClr>
                </a:solidFill>
              </a:rPr>
              <a:t>EzeRx</a:t>
            </a:r>
            <a:r>
              <a:rPr lang="en-IN" sz="1600">
                <a:solidFill>
                  <a:schemeClr val="tx1">
                    <a:lumMod val="50000"/>
                    <a:lumOff val="50000"/>
                  </a:schemeClr>
                </a:solidFill>
              </a:rPr>
              <a:t> Health Tech </a:t>
            </a:r>
            <a:r>
              <a:rPr lang="en-IN" sz="1600" err="1">
                <a:solidFill>
                  <a:schemeClr val="tx1">
                    <a:lumMod val="50000"/>
                    <a:lumOff val="50000"/>
                  </a:schemeClr>
                </a:solidFill>
              </a:rPr>
              <a:t>Pvt.</a:t>
            </a:r>
            <a:r>
              <a:rPr lang="en-IN" sz="1600">
                <a:solidFill>
                  <a:schemeClr val="tx1">
                    <a:lumMod val="50000"/>
                    <a:lumOff val="50000"/>
                  </a:schemeClr>
                </a:solidFill>
              </a:rPr>
              <a:t> Ltd. (Jan 2022 – July 2022)</a:t>
            </a:r>
          </a:p>
          <a:p>
            <a:pPr marL="285750" indent="-285750">
              <a:buFont typeface="Arial" panose="020B0604020202020204" pitchFamily="34" charset="0"/>
              <a:buChar char="•"/>
            </a:pPr>
            <a:r>
              <a:rPr lang="en-IN" sz="1600"/>
              <a:t>Associate Engineer</a:t>
            </a:r>
          </a:p>
          <a:p>
            <a:pPr marL="742950" lvl="1" indent="-285750">
              <a:buFont typeface="Arial" panose="020B0604020202020204" pitchFamily="34" charset="0"/>
              <a:buChar char="•"/>
            </a:pPr>
            <a:r>
              <a:rPr lang="en-IN" sz="1600">
                <a:solidFill>
                  <a:schemeClr val="tx1">
                    <a:lumMod val="50000"/>
                    <a:lumOff val="50000"/>
                  </a:schemeClr>
                </a:solidFill>
              </a:rPr>
              <a:t>Tata Communications Ltd. (July 2019 – Aug 2020)</a:t>
            </a:r>
          </a:p>
          <a:p>
            <a:pPr marL="285750" indent="-285750">
              <a:buFont typeface="Arial" panose="020B0604020202020204" pitchFamily="34" charset="0"/>
              <a:buChar char="•"/>
            </a:pPr>
            <a:r>
              <a:rPr lang="en-IN" sz="1600"/>
              <a:t>Network Automation and Analysis Engineer Intern</a:t>
            </a:r>
          </a:p>
          <a:p>
            <a:pPr marL="742950" lvl="1" indent="-285750">
              <a:buFont typeface="Arial" panose="020B0604020202020204" pitchFamily="34" charset="0"/>
              <a:buChar char="•"/>
            </a:pPr>
            <a:r>
              <a:rPr lang="en-IN" sz="1600">
                <a:solidFill>
                  <a:schemeClr val="tx1">
                    <a:lumMod val="50000"/>
                    <a:lumOff val="50000"/>
                  </a:schemeClr>
                </a:solidFill>
              </a:rPr>
              <a:t>Cisco (June 2018 – July 2018)</a:t>
            </a:r>
          </a:p>
          <a:p>
            <a:pPr marL="285750" indent="-285750">
              <a:buFont typeface="Arial" panose="020B0604020202020204" pitchFamily="34" charset="0"/>
              <a:buChar char="•"/>
            </a:pPr>
            <a:endParaRPr lang="en-IN" sz="1600"/>
          </a:p>
          <a:p>
            <a:r>
              <a:rPr lang="en-IN" sz="1600" b="1"/>
              <a:t>Education</a:t>
            </a:r>
          </a:p>
          <a:p>
            <a:pPr marL="285750" indent="-285750">
              <a:buFont typeface="Arial" panose="020B0604020202020204" pitchFamily="34" charset="0"/>
              <a:buChar char="•"/>
            </a:pPr>
            <a:r>
              <a:rPr lang="en-IN" sz="1600" err="1"/>
              <a:t>M.Tech</a:t>
            </a:r>
            <a:r>
              <a:rPr lang="en-IN" sz="1600"/>
              <a:t> – Artificial Intelligence </a:t>
            </a:r>
          </a:p>
          <a:p>
            <a:pPr marL="742950" lvl="1" indent="-285750">
              <a:buFont typeface="Arial" panose="020B0604020202020204" pitchFamily="34" charset="0"/>
              <a:buChar char="•"/>
            </a:pPr>
            <a:r>
              <a:rPr lang="en-IN" sz="1600">
                <a:solidFill>
                  <a:schemeClr val="tx1">
                    <a:lumMod val="50000"/>
                    <a:lumOff val="50000"/>
                  </a:schemeClr>
                </a:solidFill>
              </a:rPr>
              <a:t>NMIMS (2021 - 2023, currently pursuing)</a:t>
            </a:r>
          </a:p>
          <a:p>
            <a:pPr marL="285750" indent="-285750">
              <a:buFont typeface="Arial" panose="020B0604020202020204" pitchFamily="34" charset="0"/>
              <a:buChar char="•"/>
            </a:pPr>
            <a:r>
              <a:rPr lang="en-IN" sz="1600"/>
              <a:t>B.E. – Computer Engineering</a:t>
            </a:r>
          </a:p>
          <a:p>
            <a:pPr marL="742950" lvl="1" indent="-285750">
              <a:buFont typeface="Arial" panose="020B0604020202020204" pitchFamily="34" charset="0"/>
              <a:buChar char="•"/>
            </a:pPr>
            <a:r>
              <a:rPr lang="en-IN" sz="1600">
                <a:solidFill>
                  <a:schemeClr val="tx1">
                    <a:lumMod val="50000"/>
                    <a:lumOff val="50000"/>
                  </a:schemeClr>
                </a:solidFill>
              </a:rPr>
              <a:t>Mumbai University (2015 - 2019)</a:t>
            </a:r>
          </a:p>
        </p:txBody>
      </p:sp>
    </p:spTree>
    <p:extLst>
      <p:ext uri="{BB962C8B-B14F-4D97-AF65-F5344CB8AC3E}">
        <p14:creationId xmlns:p14="http://schemas.microsoft.com/office/powerpoint/2010/main" val="3155721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EDF91-9826-47AB-3C72-00DA705177C1}"/>
              </a:ext>
            </a:extLst>
          </p:cNvPr>
          <p:cNvSpPr>
            <a:spLocks noGrp="1"/>
          </p:cNvSpPr>
          <p:nvPr>
            <p:ph type="title"/>
          </p:nvPr>
        </p:nvSpPr>
        <p:spPr/>
        <p:txBody>
          <a:bodyPr/>
          <a:lstStyle/>
          <a:p>
            <a:r>
              <a:rPr lang="en-IN"/>
              <a:t>Region of Interest</a:t>
            </a:r>
          </a:p>
        </p:txBody>
      </p:sp>
      <p:sp>
        <p:nvSpPr>
          <p:cNvPr id="3" name="Content Placeholder 2">
            <a:extLst>
              <a:ext uri="{FF2B5EF4-FFF2-40B4-BE49-F238E27FC236}">
                <a16:creationId xmlns:a16="http://schemas.microsoft.com/office/drawing/2014/main" id="{EE329967-BEB8-431A-43B8-3A60C659C959}"/>
              </a:ext>
            </a:extLst>
          </p:cNvPr>
          <p:cNvSpPr>
            <a:spLocks noGrp="1"/>
          </p:cNvSpPr>
          <p:nvPr>
            <p:ph idx="1"/>
          </p:nvPr>
        </p:nvSpPr>
        <p:spPr/>
        <p:txBody>
          <a:bodyPr>
            <a:normAutofit/>
          </a:bodyPr>
          <a:lstStyle/>
          <a:p>
            <a:r>
              <a:rPr lang="en-US" sz="1600" b="0" i="0">
                <a:solidFill>
                  <a:srgbClr val="202124"/>
                </a:solidFill>
                <a:effectLst/>
                <a:latin typeface="arial" panose="020B0604020202020204" pitchFamily="34" charset="0"/>
              </a:rPr>
              <a:t>A region of interest (ROI) is </a:t>
            </a:r>
            <a:r>
              <a:rPr lang="en-US" sz="1600" b="1" i="0">
                <a:solidFill>
                  <a:srgbClr val="202124"/>
                </a:solidFill>
                <a:effectLst/>
                <a:latin typeface="arial" panose="020B0604020202020204" pitchFamily="34" charset="0"/>
              </a:rPr>
              <a:t>a portion of an image that you want to filter or operate on in some way</a:t>
            </a:r>
            <a:r>
              <a:rPr lang="en-US" sz="1600" b="0" i="0">
                <a:solidFill>
                  <a:srgbClr val="202124"/>
                </a:solidFill>
                <a:effectLst/>
                <a:latin typeface="arial" panose="020B0604020202020204" pitchFamily="34" charset="0"/>
              </a:rPr>
              <a:t>. You can represent an ROI as a binary mask image. In the mask image, pixels that belong to the ROI are set to 1 and pixels outside the ROI are set to 0 </a:t>
            </a:r>
          </a:p>
          <a:p>
            <a:pPr>
              <a:buFont typeface="Arial" panose="020B0604020202020204" pitchFamily="34" charset="0"/>
              <a:buChar char="•"/>
            </a:pPr>
            <a:r>
              <a:rPr lang="en-US" sz="1600">
                <a:solidFill>
                  <a:srgbClr val="202124"/>
                </a:solidFill>
                <a:latin typeface="arial" panose="020B0604020202020204" pitchFamily="34" charset="0"/>
              </a:rPr>
              <a:t> Region of Interest pixels are denoted using 255 (all 8 binary digits set to 1)</a:t>
            </a:r>
          </a:p>
          <a:p>
            <a:pPr>
              <a:buFont typeface="Arial" panose="020B0604020202020204" pitchFamily="34" charset="0"/>
              <a:buChar char="•"/>
            </a:pPr>
            <a:r>
              <a:rPr lang="en-US" sz="1600">
                <a:solidFill>
                  <a:srgbClr val="202124"/>
                </a:solidFill>
                <a:latin typeface="arial" panose="020B0604020202020204" pitchFamily="34" charset="0"/>
              </a:rPr>
              <a:t> Pixels out of ROI are denoted using 0 (all 8 binary digits set to 0)</a:t>
            </a:r>
          </a:p>
          <a:p>
            <a:pPr>
              <a:buFont typeface="Arial" panose="020B0604020202020204" pitchFamily="34" charset="0"/>
              <a:buChar char="•"/>
            </a:pPr>
            <a:r>
              <a:rPr lang="en-US" sz="1600">
                <a:solidFill>
                  <a:srgbClr val="202124"/>
                </a:solidFill>
                <a:latin typeface="arial" panose="020B0604020202020204" pitchFamily="34" charset="0"/>
              </a:rPr>
              <a:t>E.g. Logo of a team on a jersey, tumor in a CT-SCAN of brain, detection of face before detecting masks, etc.</a:t>
            </a:r>
          </a:p>
        </p:txBody>
      </p:sp>
      <p:pic>
        <p:nvPicPr>
          <p:cNvPr id="2050" name="Picture 2" descr="Match Analysis: Man United 2-1 Man City - highlights, man of the match,  stats - Sports Mole">
            <a:extLst>
              <a:ext uri="{FF2B5EF4-FFF2-40B4-BE49-F238E27FC236}">
                <a16:creationId xmlns:a16="http://schemas.microsoft.com/office/drawing/2014/main" id="{12E0DE69-B349-DA63-D69E-72DD08FDF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370" y="4450837"/>
            <a:ext cx="2485534" cy="18641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neal Region Tumors Diagnosis and Treatment - NCI">
            <a:extLst>
              <a:ext uri="{FF2B5EF4-FFF2-40B4-BE49-F238E27FC236}">
                <a16:creationId xmlns:a16="http://schemas.microsoft.com/office/drawing/2014/main" id="{AD906D9D-5A0E-EB29-D5BD-CAF26B32A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940" y="4462837"/>
            <a:ext cx="1843454" cy="18465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ace Mask Detection – ALLAI">
            <a:extLst>
              <a:ext uri="{FF2B5EF4-FFF2-40B4-BE49-F238E27FC236}">
                <a16:creationId xmlns:a16="http://schemas.microsoft.com/office/drawing/2014/main" id="{74C18225-C23B-345A-DDB6-DF0E1D0F9F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9918" y="4439969"/>
            <a:ext cx="2227455" cy="1799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719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CB5BC-6C2D-0A1A-5FD9-C83981501AAE}"/>
              </a:ext>
            </a:extLst>
          </p:cNvPr>
          <p:cNvSpPr>
            <a:spLocks noGrp="1"/>
          </p:cNvSpPr>
          <p:nvPr>
            <p:ph type="title"/>
          </p:nvPr>
        </p:nvSpPr>
        <p:spPr/>
        <p:txBody>
          <a:bodyPr/>
          <a:lstStyle/>
          <a:p>
            <a:r>
              <a:rPr lang="en-IN"/>
              <a:t>How to find your ROI ?</a:t>
            </a:r>
          </a:p>
        </p:txBody>
      </p:sp>
      <p:sp>
        <p:nvSpPr>
          <p:cNvPr id="3" name="Content Placeholder 2">
            <a:extLst>
              <a:ext uri="{FF2B5EF4-FFF2-40B4-BE49-F238E27FC236}">
                <a16:creationId xmlns:a16="http://schemas.microsoft.com/office/drawing/2014/main" id="{282A2C91-327C-6695-C0AA-6BDBB9B57212}"/>
              </a:ext>
            </a:extLst>
          </p:cNvPr>
          <p:cNvSpPr>
            <a:spLocks noGrp="1"/>
          </p:cNvSpPr>
          <p:nvPr>
            <p:ph idx="1"/>
          </p:nvPr>
        </p:nvSpPr>
        <p:spPr/>
        <p:txBody>
          <a:bodyPr/>
          <a:lstStyle/>
          <a:p>
            <a:pPr>
              <a:buFont typeface="Arial" panose="020B0604020202020204" pitchFamily="34" charset="0"/>
              <a:buChar char="•"/>
            </a:pPr>
            <a:r>
              <a:rPr lang="en-IN"/>
              <a:t> Determine ROI using detection algorithms</a:t>
            </a:r>
          </a:p>
          <a:p>
            <a:pPr>
              <a:buFont typeface="Arial" panose="020B0604020202020204" pitchFamily="34" charset="0"/>
              <a:buChar char="•"/>
            </a:pPr>
            <a:r>
              <a:rPr lang="en-IN"/>
              <a:t> Determine ROI using contours</a:t>
            </a:r>
          </a:p>
          <a:p>
            <a:pPr>
              <a:buFont typeface="Arial" panose="020B0604020202020204" pitchFamily="34" charset="0"/>
              <a:buChar char="•"/>
            </a:pPr>
            <a:r>
              <a:rPr lang="en-IN"/>
              <a:t> Determine ROI using graph coordinates</a:t>
            </a:r>
          </a:p>
          <a:p>
            <a:pPr>
              <a:buFont typeface="Arial" panose="020B0604020202020204" pitchFamily="34" charset="0"/>
              <a:buChar char="•"/>
            </a:pPr>
            <a:r>
              <a:rPr lang="en-IN"/>
              <a:t>Determine ROI using Image masking</a:t>
            </a:r>
          </a:p>
          <a:p>
            <a:pPr marL="0" indent="0">
              <a:buNone/>
            </a:pPr>
            <a:endParaRPr lang="en-IN"/>
          </a:p>
          <a:p>
            <a:pPr marL="0" indent="0">
              <a:buNone/>
            </a:pPr>
            <a:endParaRPr lang="en-IN"/>
          </a:p>
        </p:txBody>
      </p:sp>
      <p:pic>
        <p:nvPicPr>
          <p:cNvPr id="4" name="Picture 3">
            <a:extLst>
              <a:ext uri="{FF2B5EF4-FFF2-40B4-BE49-F238E27FC236}">
                <a16:creationId xmlns:a16="http://schemas.microsoft.com/office/drawing/2014/main" id="{ED49B602-55D1-2E60-8D5F-5A95CBB59624}"/>
              </a:ext>
            </a:extLst>
          </p:cNvPr>
          <p:cNvPicPr>
            <a:picLocks noChangeAspect="1"/>
          </p:cNvPicPr>
          <p:nvPr/>
        </p:nvPicPr>
        <p:blipFill rotWithShape="1">
          <a:blip r:embed="rId2">
            <a:extLst>
              <a:ext uri="{28A0092B-C50C-407E-A947-70E740481C1C}">
                <a14:useLocalDpi xmlns:a14="http://schemas.microsoft.com/office/drawing/2010/main" val="0"/>
              </a:ext>
            </a:extLst>
          </a:blip>
          <a:srcRect l="15582" t="7172" r="17408" b="4464"/>
          <a:stretch/>
        </p:blipFill>
        <p:spPr>
          <a:xfrm>
            <a:off x="6096000" y="4134743"/>
            <a:ext cx="2073895" cy="2034012"/>
          </a:xfrm>
          <a:prstGeom prst="rect">
            <a:avLst/>
          </a:prstGeom>
        </p:spPr>
      </p:pic>
      <p:pic>
        <p:nvPicPr>
          <p:cNvPr id="1026" name="Picture 2" descr="Face Detection on Custom Dataset with Detectron2 and PyTorch using Python |  by Venelin Valkov | Towards Data Science">
            <a:extLst>
              <a:ext uri="{FF2B5EF4-FFF2-40B4-BE49-F238E27FC236}">
                <a16:creationId xmlns:a16="http://schemas.microsoft.com/office/drawing/2014/main" id="{8AE4A596-D528-E0D9-D9BC-21591AE158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126" r="20683"/>
          <a:stretch/>
        </p:blipFill>
        <p:spPr bwMode="auto">
          <a:xfrm>
            <a:off x="1269478" y="4251488"/>
            <a:ext cx="1697430" cy="1767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tour Detection using OpenCV (Python/C++)">
            <a:extLst>
              <a:ext uri="{FF2B5EF4-FFF2-40B4-BE49-F238E27FC236}">
                <a16:creationId xmlns:a16="http://schemas.microsoft.com/office/drawing/2014/main" id="{785F1CE6-09E9-BC06-DF84-ABB91F3A6B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747"/>
          <a:stretch/>
        </p:blipFill>
        <p:spPr bwMode="auto">
          <a:xfrm>
            <a:off x="3478490" y="4251489"/>
            <a:ext cx="2286671" cy="17674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Masking with OpenCV - PyImageSearch">
            <a:extLst>
              <a:ext uri="{FF2B5EF4-FFF2-40B4-BE49-F238E27FC236}">
                <a16:creationId xmlns:a16="http://schemas.microsoft.com/office/drawing/2014/main" id="{9F4E1FEC-86FF-EE36-984A-DA9FB05FBF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5319" y="4103635"/>
            <a:ext cx="3164018" cy="2034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740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C6EB2-DDFF-1E8A-C4C0-464F70ED9D64}"/>
              </a:ext>
            </a:extLst>
          </p:cNvPr>
          <p:cNvSpPr>
            <a:spLocks noGrp="1"/>
          </p:cNvSpPr>
          <p:nvPr>
            <p:ph type="title"/>
          </p:nvPr>
        </p:nvSpPr>
        <p:spPr/>
        <p:txBody>
          <a:bodyPr/>
          <a:lstStyle/>
          <a:p>
            <a:r>
              <a:rPr lang="en-IN"/>
              <a:t>Line Detection</a:t>
            </a:r>
          </a:p>
        </p:txBody>
      </p:sp>
      <p:sp>
        <p:nvSpPr>
          <p:cNvPr id="3" name="Content Placeholder 2">
            <a:extLst>
              <a:ext uri="{FF2B5EF4-FFF2-40B4-BE49-F238E27FC236}">
                <a16:creationId xmlns:a16="http://schemas.microsoft.com/office/drawing/2014/main" id="{69904A15-B73A-04E3-58CB-2BD33A2E64F7}"/>
              </a:ext>
            </a:extLst>
          </p:cNvPr>
          <p:cNvSpPr>
            <a:spLocks noGrp="1"/>
          </p:cNvSpPr>
          <p:nvPr>
            <p:ph idx="1"/>
          </p:nvPr>
        </p:nvSpPr>
        <p:spPr/>
        <p:txBody>
          <a:bodyPr/>
          <a:lstStyle/>
          <a:p>
            <a:r>
              <a:rPr lang="en-US" b="1">
                <a:solidFill>
                  <a:srgbClr val="202122"/>
                </a:solidFill>
                <a:latin typeface="Arial" panose="020B0604020202020204" pitchFamily="34" charset="0"/>
              </a:rPr>
              <a:t>L</a:t>
            </a:r>
            <a:r>
              <a:rPr lang="en-US" b="1" i="0">
                <a:solidFill>
                  <a:srgbClr val="202122"/>
                </a:solidFill>
                <a:effectLst/>
                <a:latin typeface="Arial" panose="020B0604020202020204" pitchFamily="34" charset="0"/>
              </a:rPr>
              <a:t>ine detection</a:t>
            </a:r>
            <a:r>
              <a:rPr lang="en-US" b="0" i="0">
                <a:solidFill>
                  <a:srgbClr val="202122"/>
                </a:solidFill>
                <a:effectLst/>
                <a:latin typeface="Arial" panose="020B0604020202020204" pitchFamily="34" charset="0"/>
              </a:rPr>
              <a:t> is an algorithm that takes a collection of n </a:t>
            </a:r>
            <a:r>
              <a:rPr lang="en-US" b="0" i="0" u="none" strike="noStrike">
                <a:solidFill>
                  <a:srgbClr val="0645AD"/>
                </a:solidFill>
                <a:effectLst/>
                <a:latin typeface="Arial" panose="020B0604020202020204" pitchFamily="34" charset="0"/>
                <a:hlinkClick r:id="rId2" tooltip="Edge detection"/>
              </a:rPr>
              <a:t>edge points</a:t>
            </a:r>
            <a:r>
              <a:rPr lang="en-US" b="0" i="0">
                <a:solidFill>
                  <a:srgbClr val="202122"/>
                </a:solidFill>
                <a:effectLst/>
                <a:latin typeface="Arial" panose="020B0604020202020204" pitchFamily="34" charset="0"/>
              </a:rPr>
              <a:t> and finds all the lines on which these edge points lie</a:t>
            </a:r>
          </a:p>
          <a:p>
            <a:r>
              <a:rPr lang="en-US" b="0" i="0">
                <a:solidFill>
                  <a:srgbClr val="202124"/>
                </a:solidFill>
                <a:effectLst/>
                <a:latin typeface="arial" panose="020B0604020202020204" pitchFamily="34" charset="0"/>
              </a:rPr>
              <a:t>The most popular line detectors are the Hough transform and convolution-based techniques.</a:t>
            </a:r>
            <a:endParaRPr lang="en-IN"/>
          </a:p>
        </p:txBody>
      </p:sp>
      <p:pic>
        <p:nvPicPr>
          <p:cNvPr id="6146" name="Picture 2" descr="A Deep Dive into Lane Detection with Hough Transform | by Nushaine  Ferdinand | Towards Data Science">
            <a:extLst>
              <a:ext uri="{FF2B5EF4-FFF2-40B4-BE49-F238E27FC236}">
                <a16:creationId xmlns:a16="http://schemas.microsoft.com/office/drawing/2014/main" id="{AAB8F945-2C5E-8FF7-561E-3BBE78977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542" y="3843168"/>
            <a:ext cx="4260915" cy="2396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48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B9029-AB02-91D6-29C6-AD7A022515F1}"/>
              </a:ext>
            </a:extLst>
          </p:cNvPr>
          <p:cNvSpPr>
            <a:spLocks noGrp="1"/>
          </p:cNvSpPr>
          <p:nvPr>
            <p:ph type="title"/>
          </p:nvPr>
        </p:nvSpPr>
        <p:spPr/>
        <p:txBody>
          <a:bodyPr/>
          <a:lstStyle/>
          <a:p>
            <a:r>
              <a:rPr lang="en-IN"/>
              <a:t>Hough Transform</a:t>
            </a:r>
          </a:p>
        </p:txBody>
      </p:sp>
      <p:pic>
        <p:nvPicPr>
          <p:cNvPr id="7170" name="Picture 2" descr="Lines Detection with Hough Transform | by Socret Lee | Towards Data Science">
            <a:extLst>
              <a:ext uri="{FF2B5EF4-FFF2-40B4-BE49-F238E27FC236}">
                <a16:creationId xmlns:a16="http://schemas.microsoft.com/office/drawing/2014/main" id="{D5D900C3-F776-8725-C6D1-F96051DCE1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6194" y="2579540"/>
            <a:ext cx="8760571" cy="37607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1CA372-C753-AAE7-133C-6F020F14DF23}"/>
              </a:ext>
            </a:extLst>
          </p:cNvPr>
          <p:cNvSpPr txBox="1"/>
          <p:nvPr/>
        </p:nvSpPr>
        <p:spPr>
          <a:xfrm>
            <a:off x="1746194" y="2256374"/>
            <a:ext cx="8936610" cy="646331"/>
          </a:xfrm>
          <a:prstGeom prst="rect">
            <a:avLst/>
          </a:prstGeom>
          <a:noFill/>
        </p:spPr>
        <p:txBody>
          <a:bodyPr wrap="square" rtlCol="0">
            <a:spAutoFit/>
          </a:bodyPr>
          <a:lstStyle/>
          <a:p>
            <a:r>
              <a:rPr lang="en-IN"/>
              <a:t>Equation of a line is y = mx + c</a:t>
            </a:r>
          </a:p>
          <a:p>
            <a:r>
              <a:rPr lang="en-IN"/>
              <a:t>A point in </a:t>
            </a:r>
            <a:r>
              <a:rPr lang="en-IN" err="1"/>
              <a:t>xy</a:t>
            </a:r>
            <a:r>
              <a:rPr lang="en-IN"/>
              <a:t> coordinate plane is equivalent to a line in </a:t>
            </a:r>
            <a:r>
              <a:rPr lang="en-IN" err="1"/>
              <a:t>hough</a:t>
            </a:r>
            <a:r>
              <a:rPr lang="en-IN"/>
              <a:t> space or mx coordinate space </a:t>
            </a:r>
          </a:p>
        </p:txBody>
      </p:sp>
    </p:spTree>
    <p:extLst>
      <p:ext uri="{BB962C8B-B14F-4D97-AF65-F5344CB8AC3E}">
        <p14:creationId xmlns:p14="http://schemas.microsoft.com/office/powerpoint/2010/main" val="1526440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FA1D8-4ED1-D491-C40F-7B0587E8BFDA}"/>
              </a:ext>
            </a:extLst>
          </p:cNvPr>
          <p:cNvSpPr>
            <a:spLocks noGrp="1"/>
          </p:cNvSpPr>
          <p:nvPr>
            <p:ph type="title"/>
          </p:nvPr>
        </p:nvSpPr>
        <p:spPr/>
        <p:txBody>
          <a:bodyPr/>
          <a:lstStyle/>
          <a:p>
            <a:r>
              <a:rPr lang="en-IN"/>
              <a:t>Hough Transform Contd.</a:t>
            </a:r>
          </a:p>
        </p:txBody>
      </p:sp>
      <p:sp>
        <p:nvSpPr>
          <p:cNvPr id="3" name="Content Placeholder 2">
            <a:extLst>
              <a:ext uri="{FF2B5EF4-FFF2-40B4-BE49-F238E27FC236}">
                <a16:creationId xmlns:a16="http://schemas.microsoft.com/office/drawing/2014/main" id="{8FE73141-C19B-677B-13E5-E38C4812A736}"/>
              </a:ext>
            </a:extLst>
          </p:cNvPr>
          <p:cNvSpPr>
            <a:spLocks noGrp="1"/>
          </p:cNvSpPr>
          <p:nvPr>
            <p:ph idx="1"/>
          </p:nvPr>
        </p:nvSpPr>
        <p:spPr/>
        <p:txBody>
          <a:bodyPr/>
          <a:lstStyle/>
          <a:p>
            <a:r>
              <a:rPr lang="en-IN"/>
              <a:t>Vertical Lines have slope value as infinity, therefore we instead represent the line using polar coordinates</a:t>
            </a:r>
          </a:p>
          <a:p>
            <a:r>
              <a:rPr lang="en-IN"/>
              <a:t>A point in </a:t>
            </a:r>
            <a:r>
              <a:rPr lang="en-IN" err="1"/>
              <a:t>xy</a:t>
            </a:r>
            <a:r>
              <a:rPr lang="en-IN"/>
              <a:t> coordinate plane is equivalent to a line in </a:t>
            </a:r>
            <a:r>
              <a:rPr lang="en-IN" err="1"/>
              <a:t>hough</a:t>
            </a:r>
            <a:r>
              <a:rPr lang="en-IN"/>
              <a:t> space or polar coordinate space </a:t>
            </a:r>
          </a:p>
        </p:txBody>
      </p:sp>
      <p:pic>
        <p:nvPicPr>
          <p:cNvPr id="8194" name="Picture 2" descr="Straight-line detection based on Hough Transform: (a) parameter... |  Download Scientific Diagram">
            <a:extLst>
              <a:ext uri="{FF2B5EF4-FFF2-40B4-BE49-F238E27FC236}">
                <a16:creationId xmlns:a16="http://schemas.microsoft.com/office/drawing/2014/main" id="{24C2D08B-4FFF-6F0F-7959-8700ABB4B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355" y="3629320"/>
            <a:ext cx="8096250" cy="261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292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70AA0-5E31-2798-C564-5E17B8804AA5}"/>
              </a:ext>
            </a:extLst>
          </p:cNvPr>
          <p:cNvSpPr>
            <a:spLocks noGrp="1"/>
          </p:cNvSpPr>
          <p:nvPr>
            <p:ph type="title"/>
          </p:nvPr>
        </p:nvSpPr>
        <p:spPr/>
        <p:txBody>
          <a:bodyPr>
            <a:normAutofit/>
          </a:bodyPr>
          <a:lstStyle/>
          <a:p>
            <a:r>
              <a:rPr lang="en-IN" sz="3600"/>
              <a:t>Hough Transform Line Detection Algorithm</a:t>
            </a:r>
          </a:p>
        </p:txBody>
      </p:sp>
      <p:pic>
        <p:nvPicPr>
          <p:cNvPr id="9220" name="Picture 4" descr="HOUGH TRANSFORM. - ppt download">
            <a:extLst>
              <a:ext uri="{FF2B5EF4-FFF2-40B4-BE49-F238E27FC236}">
                <a16:creationId xmlns:a16="http://schemas.microsoft.com/office/drawing/2014/main" id="{25E5C8EF-1909-2614-41E7-DD3B4A37343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6081" t="13309"/>
          <a:stretch/>
        </p:blipFill>
        <p:spPr bwMode="auto">
          <a:xfrm>
            <a:off x="8804636" y="2017980"/>
            <a:ext cx="2790334" cy="41308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F0F8F3-91C7-294C-4D5D-113EF5FF969B}"/>
              </a:ext>
            </a:extLst>
          </p:cNvPr>
          <p:cNvSpPr txBox="1"/>
          <p:nvPr/>
        </p:nvSpPr>
        <p:spPr>
          <a:xfrm>
            <a:off x="1263192" y="2366128"/>
            <a:ext cx="6579909" cy="3970318"/>
          </a:xfrm>
          <a:prstGeom prst="rect">
            <a:avLst/>
          </a:prstGeom>
          <a:noFill/>
        </p:spPr>
        <p:txBody>
          <a:bodyPr wrap="square" rtlCol="0">
            <a:spAutoFit/>
          </a:bodyPr>
          <a:lstStyle/>
          <a:p>
            <a:pPr marL="342900" indent="-342900">
              <a:buFont typeface="+mj-lt"/>
              <a:buAutoNum type="arabicPeriod"/>
            </a:pPr>
            <a:r>
              <a:rPr lang="en-IN"/>
              <a:t>Extract edges using Canny edge detection algorithm</a:t>
            </a:r>
          </a:p>
          <a:p>
            <a:pPr marL="342900" indent="-342900">
              <a:buFont typeface="+mj-lt"/>
              <a:buAutoNum type="arabicPeriod"/>
            </a:pPr>
            <a:r>
              <a:rPr lang="en-IN"/>
              <a:t>Initialize parameter space p and theta using a 2D array (referred to as accumulator array)</a:t>
            </a:r>
          </a:p>
          <a:p>
            <a:pPr marL="342900" indent="-342900">
              <a:buFont typeface="+mj-lt"/>
              <a:buAutoNum type="arabicPeriod"/>
            </a:pPr>
            <a:r>
              <a:rPr lang="en-IN"/>
              <a:t>Initialize all the values in the accumulator array to zero</a:t>
            </a:r>
          </a:p>
          <a:p>
            <a:pPr marL="342900" indent="-342900">
              <a:buFont typeface="+mj-lt"/>
              <a:buAutoNum type="arabicPeriod"/>
            </a:pPr>
            <a:r>
              <a:rPr lang="en-IN"/>
              <a:t>For each edge pixel</a:t>
            </a:r>
          </a:p>
          <a:p>
            <a:pPr marL="800100" lvl="1" indent="-342900">
              <a:buFont typeface="+mj-lt"/>
              <a:buAutoNum type="arabicPeriod"/>
            </a:pPr>
            <a:r>
              <a:rPr lang="en-IN"/>
              <a:t>For each value of theta</a:t>
            </a:r>
          </a:p>
          <a:p>
            <a:pPr marL="1257300" lvl="2" indent="-342900">
              <a:buFont typeface="+mj-lt"/>
              <a:buAutoNum type="arabicPeriod"/>
            </a:pPr>
            <a:r>
              <a:rPr lang="en-IN"/>
              <a:t>Calc p = </a:t>
            </a:r>
            <a:r>
              <a:rPr lang="en-IN" err="1"/>
              <a:t>xcos</a:t>
            </a:r>
            <a:r>
              <a:rPr lang="en-IN"/>
              <a:t>(theta) + </a:t>
            </a:r>
            <a:r>
              <a:rPr lang="en-IN" err="1"/>
              <a:t>ysin</a:t>
            </a:r>
            <a:r>
              <a:rPr lang="en-IN"/>
              <a:t>(theta)</a:t>
            </a:r>
          </a:p>
          <a:p>
            <a:pPr marL="1257300" lvl="2" indent="-342900">
              <a:buFont typeface="+mj-lt"/>
              <a:buAutoNum type="arabicPeriod"/>
            </a:pPr>
            <a:r>
              <a:rPr lang="en-IN"/>
              <a:t>Increment the value in Accumulator array A at A(</a:t>
            </a:r>
            <a:r>
              <a:rPr lang="en-IN" err="1"/>
              <a:t>p,theta</a:t>
            </a:r>
            <a:r>
              <a:rPr lang="en-IN"/>
              <a:t>)</a:t>
            </a:r>
          </a:p>
          <a:p>
            <a:pPr marL="342900" indent="-342900">
              <a:buFont typeface="+mj-lt"/>
              <a:buAutoNum type="arabicPeriod"/>
            </a:pPr>
            <a:r>
              <a:rPr lang="en-IN"/>
              <a:t>Find the max value in Accumulator array A, these will be the parameters p and theta for your line. </a:t>
            </a:r>
          </a:p>
          <a:p>
            <a:endParaRPr lang="en-IN" b="1"/>
          </a:p>
          <a:p>
            <a:r>
              <a:rPr lang="en-IN" b="1"/>
              <a:t>Note: </a:t>
            </a:r>
            <a:r>
              <a:rPr lang="en-IN"/>
              <a:t>Sometimes they are converted back into m and b parameter space in </a:t>
            </a:r>
            <a:r>
              <a:rPr lang="en-IN" err="1"/>
              <a:t>opencv</a:t>
            </a:r>
            <a:r>
              <a:rPr lang="en-IN"/>
              <a:t> implementations</a:t>
            </a:r>
          </a:p>
        </p:txBody>
      </p:sp>
    </p:spTree>
    <p:extLst>
      <p:ext uri="{BB962C8B-B14F-4D97-AF65-F5344CB8AC3E}">
        <p14:creationId xmlns:p14="http://schemas.microsoft.com/office/powerpoint/2010/main" val="2286683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7AEF5-047D-F3A8-374C-A3E393AE4B7C}"/>
              </a:ext>
            </a:extLst>
          </p:cNvPr>
          <p:cNvSpPr>
            <a:spLocks noGrp="1"/>
          </p:cNvSpPr>
          <p:nvPr>
            <p:ph type="title"/>
          </p:nvPr>
        </p:nvSpPr>
        <p:spPr/>
        <p:txBody>
          <a:bodyPr>
            <a:normAutofit/>
          </a:bodyPr>
          <a:lstStyle/>
          <a:p>
            <a:r>
              <a:rPr lang="en-IN" sz="3600"/>
              <a:t>Some other Applications of Line Detection</a:t>
            </a:r>
          </a:p>
        </p:txBody>
      </p:sp>
      <p:pic>
        <p:nvPicPr>
          <p:cNvPr id="10242" name="Picture 2" descr="Applied Sciences | Free Full-Text | Around-View-Monitoring-Based Automatic  Parking System Using Parking Line Detection">
            <a:extLst>
              <a:ext uri="{FF2B5EF4-FFF2-40B4-BE49-F238E27FC236}">
                <a16:creationId xmlns:a16="http://schemas.microsoft.com/office/drawing/2014/main" id="{4F5C1EFB-4821-9DC5-E962-BAB04E177D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34608" y="2176867"/>
            <a:ext cx="4163576" cy="291999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Line detection: Computer Vision VS Deep Neural Network | by Nicola Landro |  MLearning.ai | Medium">
            <a:extLst>
              <a:ext uri="{FF2B5EF4-FFF2-40B4-BE49-F238E27FC236}">
                <a16:creationId xmlns:a16="http://schemas.microsoft.com/office/drawing/2014/main" id="{E74A2498-722B-547F-AD0A-A7F9082AC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3818" y="2174450"/>
            <a:ext cx="4387235" cy="146241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MCMLSD: A Dynamic Programming Approach to Line Segment Detection">
            <a:extLst>
              <a:ext uri="{FF2B5EF4-FFF2-40B4-BE49-F238E27FC236}">
                <a16:creationId xmlns:a16="http://schemas.microsoft.com/office/drawing/2014/main" id="{29DE38EC-333C-20D0-49FF-BC08796E32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9660" y="4073952"/>
            <a:ext cx="24955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973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A0D54-4104-D408-C2F4-2B4531DE2856}"/>
              </a:ext>
            </a:extLst>
          </p:cNvPr>
          <p:cNvSpPr>
            <a:spLocks noGrp="1"/>
          </p:cNvSpPr>
          <p:nvPr>
            <p:ph type="title"/>
          </p:nvPr>
        </p:nvSpPr>
        <p:spPr/>
        <p:txBody>
          <a:bodyPr/>
          <a:lstStyle/>
          <a:p>
            <a:r>
              <a:rPr lang="en-IN"/>
              <a:t>Classroom Doubts</a:t>
            </a:r>
          </a:p>
        </p:txBody>
      </p:sp>
      <p:sp>
        <p:nvSpPr>
          <p:cNvPr id="3" name="Content Placeholder 2">
            <a:extLst>
              <a:ext uri="{FF2B5EF4-FFF2-40B4-BE49-F238E27FC236}">
                <a16:creationId xmlns:a16="http://schemas.microsoft.com/office/drawing/2014/main" id="{CDD13265-81C8-71F1-0B26-E4AE65B7532D}"/>
              </a:ext>
            </a:extLst>
          </p:cNvPr>
          <p:cNvSpPr>
            <a:spLocks noGrp="1"/>
          </p:cNvSpPr>
          <p:nvPr>
            <p:ph idx="1"/>
          </p:nvPr>
        </p:nvSpPr>
        <p:spPr/>
        <p:txBody>
          <a:bodyPr>
            <a:normAutofit fontScale="92500" lnSpcReduction="10000"/>
          </a:bodyPr>
          <a:lstStyle/>
          <a:p>
            <a:pPr marL="457200" indent="-457200">
              <a:buFont typeface="+mj-lt"/>
              <a:buAutoNum type="arabicPeriod"/>
            </a:pPr>
            <a:r>
              <a:rPr lang="en-IN"/>
              <a:t>Why do we use line detection followed by edge detection ?</a:t>
            </a:r>
          </a:p>
          <a:p>
            <a:pPr marL="749808" lvl="1" indent="-457200">
              <a:buFont typeface="Arial" panose="020B0604020202020204" pitchFamily="34" charset="0"/>
              <a:buChar char="•"/>
            </a:pPr>
            <a:r>
              <a:rPr lang="en-IN"/>
              <a:t>Since the edges detected using canny edge detection are of different types (horizontal, vertical, diagonal, wavy, etc.) to detect straight lines we apply line detection algorithm on top of the ROI (edges detected)</a:t>
            </a:r>
          </a:p>
          <a:p>
            <a:pPr marL="457200" indent="-457200">
              <a:buFont typeface="+mj-lt"/>
              <a:buAutoNum type="arabicPeriod"/>
            </a:pPr>
            <a:r>
              <a:rPr lang="en-IN"/>
              <a:t>While averaging params do we need to keep axis=0 ?</a:t>
            </a:r>
          </a:p>
          <a:p>
            <a:pPr marL="749808" lvl="1" indent="-457200">
              <a:buFont typeface="Arial" panose="020B0604020202020204" pitchFamily="34" charset="0"/>
              <a:buChar char="•"/>
            </a:pPr>
            <a:r>
              <a:rPr lang="en-IN"/>
              <a:t>Yes, I made an error during the classwork exercise you will have to mention axis=0 so that you get an average of both slope and intercept [w b], and not just a single average value (if you do not specify axis=0)</a:t>
            </a:r>
          </a:p>
          <a:p>
            <a:pPr marL="457200" indent="-457200">
              <a:buFont typeface="+mj-lt"/>
              <a:buAutoNum type="arabicPeriod"/>
            </a:pPr>
            <a:r>
              <a:rPr lang="en-IN"/>
              <a:t>Why do we have to apply optimization of lines ? (reduce multiple lines into one, isn’t that what we do in Non max suppression?)</a:t>
            </a:r>
          </a:p>
          <a:p>
            <a:pPr marL="749808" lvl="1" indent="-457200">
              <a:buFont typeface="Arial" panose="020B0604020202020204" pitchFamily="34" charset="0"/>
              <a:buChar char="•"/>
            </a:pPr>
            <a:r>
              <a:rPr lang="en-IN"/>
              <a:t>We perform non max suppression in canny edge detection to suppress thick edges into thinner consistent edges. In line detection multiple lines may get detected depending on the presence of edge pixels present, therefore we perform parameters averaging to reduce multiple parallel lines into one line which is represented using the average parameters.</a:t>
            </a:r>
          </a:p>
        </p:txBody>
      </p:sp>
    </p:spTree>
    <p:extLst>
      <p:ext uri="{BB962C8B-B14F-4D97-AF65-F5344CB8AC3E}">
        <p14:creationId xmlns:p14="http://schemas.microsoft.com/office/powerpoint/2010/main" val="484258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9600" i="1">
                <a:solidFill>
                  <a:srgbClr val="FFFFFF"/>
                </a:solidFill>
              </a:rPr>
              <a:t>Thank you</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42E27EB8-AD6D-0C74-AAFC-2B46E3A00984}"/>
              </a:ext>
            </a:extLst>
          </p:cNvPr>
          <p:cNvSpPr txBox="1"/>
          <p:nvPr/>
        </p:nvSpPr>
        <p:spPr>
          <a:xfrm flipH="1">
            <a:off x="1273883" y="5729716"/>
            <a:ext cx="6928822" cy="369332"/>
          </a:xfrm>
          <a:prstGeom prst="rect">
            <a:avLst/>
          </a:prstGeom>
          <a:noFill/>
        </p:spPr>
        <p:txBody>
          <a:bodyPr wrap="square" rtlCol="0">
            <a:spAutoFit/>
          </a:bodyPr>
          <a:lstStyle/>
          <a:p>
            <a:r>
              <a:rPr lang="en-IN">
                <a:solidFill>
                  <a:schemeClr val="bg1"/>
                </a:solidFill>
              </a:rPr>
              <a:t>For any queries drop an email at: quadeershaikh15.8@gmail.com</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A123-C08B-3AC7-B5FB-A78B63A500AE}"/>
              </a:ext>
            </a:extLst>
          </p:cNvPr>
          <p:cNvSpPr>
            <a:spLocks noGrp="1"/>
          </p:cNvSpPr>
          <p:nvPr>
            <p:ph type="title"/>
          </p:nvPr>
        </p:nvSpPr>
        <p:spPr/>
        <p:txBody>
          <a:bodyPr/>
          <a:lstStyle/>
          <a:p>
            <a:r>
              <a:rPr lang="en-IN"/>
              <a:t>Image Operations</a:t>
            </a:r>
          </a:p>
        </p:txBody>
      </p:sp>
      <p:sp>
        <p:nvSpPr>
          <p:cNvPr id="3" name="Content Placeholder 2">
            <a:extLst>
              <a:ext uri="{FF2B5EF4-FFF2-40B4-BE49-F238E27FC236}">
                <a16:creationId xmlns:a16="http://schemas.microsoft.com/office/drawing/2014/main" id="{89BBE0AA-EC7C-FBCD-6A9C-2B74E4C3A683}"/>
              </a:ext>
            </a:extLst>
          </p:cNvPr>
          <p:cNvSpPr>
            <a:spLocks noGrp="1"/>
          </p:cNvSpPr>
          <p:nvPr>
            <p:ph idx="1"/>
          </p:nvPr>
        </p:nvSpPr>
        <p:spPr/>
        <p:txBody>
          <a:bodyPr>
            <a:normAutofit/>
          </a:bodyPr>
          <a:lstStyle/>
          <a:p>
            <a:pPr marL="457200" indent="-457200">
              <a:buFont typeface="+mj-lt"/>
              <a:buAutoNum type="arabicPeriod"/>
            </a:pPr>
            <a:r>
              <a:rPr lang="en-IN"/>
              <a:t>Pixel based operations</a:t>
            </a:r>
          </a:p>
          <a:p>
            <a:pPr marL="749808" lvl="1" indent="-457200">
              <a:buFont typeface="+mj-lt"/>
              <a:buAutoNum type="arabicPeriod"/>
            </a:pPr>
            <a:r>
              <a:rPr lang="en-IN"/>
              <a:t>Contrast Stretching</a:t>
            </a:r>
          </a:p>
          <a:p>
            <a:pPr marL="749808" lvl="1" indent="-457200">
              <a:buFont typeface="+mj-lt"/>
              <a:buAutoNum type="arabicPeriod"/>
            </a:pPr>
            <a:r>
              <a:rPr lang="en-IN"/>
              <a:t>Thresholding</a:t>
            </a:r>
          </a:p>
          <a:p>
            <a:pPr marL="749808" lvl="1" indent="-457200">
              <a:buFont typeface="+mj-lt"/>
              <a:buAutoNum type="arabicPeriod"/>
            </a:pPr>
            <a:r>
              <a:rPr lang="en-IN"/>
              <a:t>Inverting/Negative Images</a:t>
            </a:r>
          </a:p>
          <a:p>
            <a:pPr marL="749808" lvl="1" indent="-457200">
              <a:buFont typeface="+mj-lt"/>
              <a:buAutoNum type="arabicPeriod"/>
            </a:pPr>
            <a:r>
              <a:rPr lang="en-IN"/>
              <a:t>Erosion and Dilation</a:t>
            </a:r>
          </a:p>
          <a:p>
            <a:pPr marL="749808" lvl="1" indent="-457200">
              <a:buFont typeface="+mj-lt"/>
              <a:buAutoNum type="arabicPeriod"/>
            </a:pPr>
            <a:r>
              <a:rPr lang="en-IN"/>
              <a:t>Bitwise operations, etc.</a:t>
            </a:r>
          </a:p>
          <a:p>
            <a:pPr marL="457200" indent="-457200">
              <a:buFont typeface="+mj-lt"/>
              <a:buAutoNum type="arabicPeriod"/>
            </a:pPr>
            <a:r>
              <a:rPr lang="en-IN"/>
              <a:t>Regions based operations</a:t>
            </a:r>
          </a:p>
          <a:p>
            <a:pPr marL="749808" lvl="1" indent="-457200">
              <a:buFont typeface="+mj-lt"/>
              <a:buAutoNum type="arabicPeriod"/>
            </a:pPr>
            <a:r>
              <a:rPr lang="en-IN"/>
              <a:t>Contour Detection</a:t>
            </a:r>
          </a:p>
          <a:p>
            <a:pPr marL="749808" lvl="1" indent="-457200">
              <a:buFont typeface="+mj-lt"/>
              <a:buAutoNum type="arabicPeriod"/>
            </a:pPr>
            <a:r>
              <a:rPr lang="en-IN" b="1"/>
              <a:t>Edge Detection</a:t>
            </a:r>
          </a:p>
          <a:p>
            <a:pPr marL="749808" lvl="1" indent="-457200">
              <a:buFont typeface="+mj-lt"/>
              <a:buAutoNum type="arabicPeriod"/>
            </a:pPr>
            <a:r>
              <a:rPr lang="en-IN" b="1"/>
              <a:t>Line Detection, etc.</a:t>
            </a:r>
          </a:p>
        </p:txBody>
      </p:sp>
    </p:spTree>
    <p:extLst>
      <p:ext uri="{BB962C8B-B14F-4D97-AF65-F5344CB8AC3E}">
        <p14:creationId xmlns:p14="http://schemas.microsoft.com/office/powerpoint/2010/main" val="466367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ED961-987F-35BB-CE9E-E574AD3B2A27}"/>
              </a:ext>
            </a:extLst>
          </p:cNvPr>
          <p:cNvSpPr>
            <a:spLocks noGrp="1"/>
          </p:cNvSpPr>
          <p:nvPr>
            <p:ph type="title"/>
          </p:nvPr>
        </p:nvSpPr>
        <p:spPr/>
        <p:txBody>
          <a:bodyPr/>
          <a:lstStyle/>
          <a:p>
            <a:r>
              <a:rPr lang="en-IN"/>
              <a:t>Pixel Based Operations</a:t>
            </a:r>
          </a:p>
        </p:txBody>
      </p:sp>
      <p:pic>
        <p:nvPicPr>
          <p:cNvPr id="5" name="Content Placeholder 4">
            <a:extLst>
              <a:ext uri="{FF2B5EF4-FFF2-40B4-BE49-F238E27FC236}">
                <a16:creationId xmlns:a16="http://schemas.microsoft.com/office/drawing/2014/main" id="{4321BAF2-29E2-3288-AEFC-B1E21868341B}"/>
              </a:ext>
            </a:extLst>
          </p:cNvPr>
          <p:cNvPicPr>
            <a:picLocks noGrp="1" noChangeAspect="1"/>
          </p:cNvPicPr>
          <p:nvPr>
            <p:ph idx="1"/>
          </p:nvPr>
        </p:nvPicPr>
        <p:blipFill>
          <a:blip r:embed="rId2"/>
          <a:stretch>
            <a:fillRect/>
          </a:stretch>
        </p:blipFill>
        <p:spPr>
          <a:xfrm>
            <a:off x="2289142" y="2108200"/>
            <a:ext cx="7674041" cy="3760788"/>
          </a:xfrm>
        </p:spPr>
      </p:pic>
    </p:spTree>
    <p:extLst>
      <p:ext uri="{BB962C8B-B14F-4D97-AF65-F5344CB8AC3E}">
        <p14:creationId xmlns:p14="http://schemas.microsoft.com/office/powerpoint/2010/main" val="2131844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2E84-DB4B-0E09-0398-370DA3D0A669}"/>
              </a:ext>
            </a:extLst>
          </p:cNvPr>
          <p:cNvSpPr>
            <a:spLocks noGrp="1"/>
          </p:cNvSpPr>
          <p:nvPr>
            <p:ph type="title"/>
          </p:nvPr>
        </p:nvSpPr>
        <p:spPr/>
        <p:txBody>
          <a:bodyPr>
            <a:normAutofit/>
          </a:bodyPr>
          <a:lstStyle/>
          <a:p>
            <a:r>
              <a:rPr lang="en-IN" sz="4000"/>
              <a:t>A brief discussion on Self Driving Cars</a:t>
            </a:r>
          </a:p>
        </p:txBody>
      </p:sp>
      <p:sp>
        <p:nvSpPr>
          <p:cNvPr id="3" name="Content Placeholder 2">
            <a:extLst>
              <a:ext uri="{FF2B5EF4-FFF2-40B4-BE49-F238E27FC236}">
                <a16:creationId xmlns:a16="http://schemas.microsoft.com/office/drawing/2014/main" id="{865684F0-D079-7B60-0F8B-9F74B74D218C}"/>
              </a:ext>
            </a:extLst>
          </p:cNvPr>
          <p:cNvSpPr>
            <a:spLocks noGrp="1"/>
          </p:cNvSpPr>
          <p:nvPr>
            <p:ph idx="1"/>
          </p:nvPr>
        </p:nvSpPr>
        <p:spPr/>
        <p:txBody>
          <a:bodyPr/>
          <a:lstStyle/>
          <a:p>
            <a:pPr>
              <a:buFont typeface="Arial" panose="020B0604020202020204" pitchFamily="34" charset="0"/>
              <a:buChar char="•"/>
            </a:pPr>
            <a:r>
              <a:rPr lang="en-IN"/>
              <a:t> A self driving car/autonomous car/robotic car is a car that is capable of travelling without human input</a:t>
            </a:r>
          </a:p>
          <a:p>
            <a:pPr>
              <a:buFont typeface="Arial" panose="020B0604020202020204" pitchFamily="34" charset="0"/>
              <a:buChar char="•"/>
            </a:pPr>
            <a:r>
              <a:rPr lang="en-IN"/>
              <a:t> Use sensors to perceive their surrounding: optical and thermographic cameras, radar, lidar, ultrasound, GPS, odometry, etc. </a:t>
            </a:r>
          </a:p>
          <a:p>
            <a:pPr>
              <a:buFont typeface="Arial" panose="020B0604020202020204" pitchFamily="34" charset="0"/>
              <a:buChar char="•"/>
            </a:pPr>
            <a:r>
              <a:rPr lang="en-IN"/>
              <a:t> Focuses on </a:t>
            </a:r>
          </a:p>
          <a:p>
            <a:pPr lvl="1">
              <a:buFont typeface="Arial" panose="020B0604020202020204" pitchFamily="34" charset="0"/>
              <a:buChar char="•"/>
            </a:pPr>
            <a:r>
              <a:rPr lang="en-IN"/>
              <a:t>Identification of proper navigation paths</a:t>
            </a:r>
          </a:p>
          <a:p>
            <a:pPr lvl="1">
              <a:buFont typeface="Arial" panose="020B0604020202020204" pitchFamily="34" charset="0"/>
              <a:buChar char="•"/>
            </a:pPr>
            <a:r>
              <a:rPr lang="en-IN"/>
              <a:t>Strategies for managing traffic controls and obstacles</a:t>
            </a:r>
          </a:p>
          <a:p>
            <a:pPr lvl="1">
              <a:buFont typeface="Arial" panose="020B0604020202020204" pitchFamily="34" charset="0"/>
              <a:buChar char="•"/>
            </a:pPr>
            <a:r>
              <a:rPr lang="en-IN"/>
              <a:t>Human factors</a:t>
            </a:r>
          </a:p>
        </p:txBody>
      </p:sp>
      <p:pic>
        <p:nvPicPr>
          <p:cNvPr id="1026" name="Picture 2" descr="People must retain control of autonomous vehicles">
            <a:extLst>
              <a:ext uri="{FF2B5EF4-FFF2-40B4-BE49-F238E27FC236}">
                <a16:creationId xmlns:a16="http://schemas.microsoft.com/office/drawing/2014/main" id="{0F8EB016-43ED-3CBB-FBD4-EDDE1FAA7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976" y="3799001"/>
            <a:ext cx="4157744" cy="2338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273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6C3E-5295-6D89-AC08-565D20B48985}"/>
              </a:ext>
            </a:extLst>
          </p:cNvPr>
          <p:cNvSpPr>
            <a:spLocks noGrp="1"/>
          </p:cNvSpPr>
          <p:nvPr>
            <p:ph type="title"/>
          </p:nvPr>
        </p:nvSpPr>
        <p:spPr/>
        <p:txBody>
          <a:bodyPr>
            <a:normAutofit/>
          </a:bodyPr>
          <a:lstStyle/>
          <a:p>
            <a:r>
              <a:rPr lang="en-IN" sz="4000"/>
              <a:t>Lane Detection using Edge Detection and Line Detection</a:t>
            </a:r>
          </a:p>
        </p:txBody>
      </p:sp>
      <p:pic>
        <p:nvPicPr>
          <p:cNvPr id="2050" name="Picture 2" descr="GitHub - StevieG47/Lane-Detection: Lane Detection for autonomous driving  done in python/C++ OpenCV">
            <a:extLst>
              <a:ext uri="{FF2B5EF4-FFF2-40B4-BE49-F238E27FC236}">
                <a16:creationId xmlns:a16="http://schemas.microsoft.com/office/drawing/2014/main" id="{761CD708-0F2D-A884-CA3F-671BE70558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83240" y="2108200"/>
            <a:ext cx="6685845"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182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39C40-E7BE-CEE1-48D7-58BB3C723A56}"/>
              </a:ext>
            </a:extLst>
          </p:cNvPr>
          <p:cNvSpPr>
            <a:spLocks noGrp="1"/>
          </p:cNvSpPr>
          <p:nvPr>
            <p:ph type="title"/>
          </p:nvPr>
        </p:nvSpPr>
        <p:spPr/>
        <p:txBody>
          <a:bodyPr/>
          <a:lstStyle/>
          <a:p>
            <a:r>
              <a:rPr lang="en-IN"/>
              <a:t>Edge Detection</a:t>
            </a:r>
          </a:p>
        </p:txBody>
      </p:sp>
      <p:sp>
        <p:nvSpPr>
          <p:cNvPr id="3" name="Content Placeholder 2">
            <a:extLst>
              <a:ext uri="{FF2B5EF4-FFF2-40B4-BE49-F238E27FC236}">
                <a16:creationId xmlns:a16="http://schemas.microsoft.com/office/drawing/2014/main" id="{54029D72-20B0-4F4B-2375-7F518DDB3C62}"/>
              </a:ext>
            </a:extLst>
          </p:cNvPr>
          <p:cNvSpPr>
            <a:spLocks noGrp="1"/>
          </p:cNvSpPr>
          <p:nvPr>
            <p:ph idx="1"/>
          </p:nvPr>
        </p:nvSpPr>
        <p:spPr/>
        <p:txBody>
          <a:bodyPr>
            <a:normAutofit/>
          </a:bodyPr>
          <a:lstStyle/>
          <a:p>
            <a:pPr>
              <a:buFont typeface="Arial" panose="020B0604020202020204" pitchFamily="34" charset="0"/>
              <a:buChar char="•"/>
            </a:pPr>
            <a:r>
              <a:rPr lang="en-IN" sz="1600"/>
              <a:t> </a:t>
            </a:r>
            <a:r>
              <a:rPr lang="en-US" sz="1600" i="0">
                <a:solidFill>
                  <a:schemeClr val="tx1"/>
                </a:solidFill>
                <a:effectLst/>
                <a:latin typeface="Arial" panose="020B0604020202020204" pitchFamily="34" charset="0"/>
              </a:rPr>
              <a:t>Edge detection includes a variety of </a:t>
            </a:r>
            <a:r>
              <a:rPr lang="en-US" sz="1600" i="0" strike="noStrike">
                <a:solidFill>
                  <a:schemeClr val="tx1"/>
                </a:solidFill>
                <a:effectLst/>
                <a:latin typeface="Arial" panose="020B0604020202020204" pitchFamily="34" charset="0"/>
                <a:hlinkClick r:id="rId2" tooltip="Mathematical">
                  <a:extLst>
                    <a:ext uri="{A12FA001-AC4F-418D-AE19-62706E023703}">
                      <ahyp:hlinkClr xmlns:ahyp="http://schemas.microsoft.com/office/drawing/2018/hyperlinkcolor" val="tx"/>
                    </a:ext>
                  </a:extLst>
                </a:hlinkClick>
              </a:rPr>
              <a:t>mathematical</a:t>
            </a:r>
            <a:r>
              <a:rPr lang="en-US" sz="1600" i="0">
                <a:solidFill>
                  <a:schemeClr val="tx1"/>
                </a:solidFill>
                <a:effectLst/>
                <a:latin typeface="Arial" panose="020B0604020202020204" pitchFamily="34" charset="0"/>
              </a:rPr>
              <a:t> methods that aim at identifying edges, </a:t>
            </a:r>
            <a:r>
              <a:rPr lang="en-US" sz="1600" i="0" strike="noStrike">
                <a:solidFill>
                  <a:schemeClr val="tx1"/>
                </a:solidFill>
                <a:effectLst/>
                <a:latin typeface="Arial" panose="020B0604020202020204" pitchFamily="34" charset="0"/>
                <a:hlinkClick r:id="rId3" tooltip="Curve">
                  <a:extLst>
                    <a:ext uri="{A12FA001-AC4F-418D-AE19-62706E023703}">
                      <ahyp:hlinkClr xmlns:ahyp="http://schemas.microsoft.com/office/drawing/2018/hyperlinkcolor" val="tx"/>
                    </a:ext>
                  </a:extLst>
                </a:hlinkClick>
              </a:rPr>
              <a:t>curves</a:t>
            </a:r>
            <a:r>
              <a:rPr lang="en-US" sz="1600" i="0">
                <a:solidFill>
                  <a:schemeClr val="tx1"/>
                </a:solidFill>
                <a:effectLst/>
                <a:latin typeface="Arial" panose="020B0604020202020204" pitchFamily="34" charset="0"/>
              </a:rPr>
              <a:t> in a </a:t>
            </a:r>
            <a:r>
              <a:rPr lang="en-US" sz="1600" i="0" strike="noStrike">
                <a:solidFill>
                  <a:schemeClr val="tx1"/>
                </a:solidFill>
                <a:effectLst/>
                <a:latin typeface="Arial" panose="020B0604020202020204" pitchFamily="34" charset="0"/>
                <a:hlinkClick r:id="rId4" tooltip="Digital image">
                  <a:extLst>
                    <a:ext uri="{A12FA001-AC4F-418D-AE19-62706E023703}">
                      <ahyp:hlinkClr xmlns:ahyp="http://schemas.microsoft.com/office/drawing/2018/hyperlinkcolor" val="tx"/>
                    </a:ext>
                  </a:extLst>
                </a:hlinkClick>
              </a:rPr>
              <a:t>digital image</a:t>
            </a:r>
            <a:r>
              <a:rPr lang="en-US" sz="1600" i="0">
                <a:solidFill>
                  <a:schemeClr val="tx1"/>
                </a:solidFill>
                <a:effectLst/>
                <a:latin typeface="Arial" panose="020B0604020202020204" pitchFamily="34" charset="0"/>
              </a:rPr>
              <a:t> at which the </a:t>
            </a:r>
            <a:r>
              <a:rPr lang="en-US" sz="1600" i="0" strike="noStrike">
                <a:solidFill>
                  <a:schemeClr val="tx1"/>
                </a:solidFill>
                <a:effectLst/>
                <a:latin typeface="Arial" panose="020B0604020202020204" pitchFamily="34" charset="0"/>
                <a:hlinkClick r:id="rId5" tooltip="Luminous intensity">
                  <a:extLst>
                    <a:ext uri="{A12FA001-AC4F-418D-AE19-62706E023703}">
                      <ahyp:hlinkClr xmlns:ahyp="http://schemas.microsoft.com/office/drawing/2018/hyperlinkcolor" val="tx"/>
                    </a:ext>
                  </a:extLst>
                </a:hlinkClick>
              </a:rPr>
              <a:t>image brightness</a:t>
            </a:r>
            <a:r>
              <a:rPr lang="en-US" sz="1600" i="0">
                <a:solidFill>
                  <a:schemeClr val="tx1"/>
                </a:solidFill>
                <a:effectLst/>
                <a:latin typeface="Arial" panose="020B0604020202020204" pitchFamily="34" charset="0"/>
              </a:rPr>
              <a:t> changes sharply or, more formally, has </a:t>
            </a:r>
            <a:r>
              <a:rPr lang="en-US" sz="1600" i="0" strike="noStrike">
                <a:solidFill>
                  <a:schemeClr val="tx1"/>
                </a:solidFill>
                <a:effectLst/>
                <a:latin typeface="Arial" panose="020B0604020202020204" pitchFamily="34" charset="0"/>
                <a:hlinkClick r:id="rId6" tooltip="Discontinuity (mathematics)">
                  <a:extLst>
                    <a:ext uri="{A12FA001-AC4F-418D-AE19-62706E023703}">
                      <ahyp:hlinkClr xmlns:ahyp="http://schemas.microsoft.com/office/drawing/2018/hyperlinkcolor" val="tx"/>
                    </a:ext>
                  </a:extLst>
                </a:hlinkClick>
              </a:rPr>
              <a:t>discontinuities</a:t>
            </a:r>
            <a:r>
              <a:rPr lang="en-US" sz="1600" i="0">
                <a:solidFill>
                  <a:schemeClr val="tx1"/>
                </a:solidFill>
                <a:effectLst/>
                <a:latin typeface="Arial" panose="020B0604020202020204" pitchFamily="34" charset="0"/>
              </a:rPr>
              <a:t>. </a:t>
            </a:r>
          </a:p>
          <a:p>
            <a:pPr>
              <a:buFont typeface="Arial" panose="020B0604020202020204" pitchFamily="34" charset="0"/>
              <a:buChar char="•"/>
            </a:pPr>
            <a:r>
              <a:rPr lang="en-US" sz="1600">
                <a:solidFill>
                  <a:schemeClr val="tx1"/>
                </a:solidFill>
                <a:latin typeface="Arial" panose="020B0604020202020204" pitchFamily="34" charset="0"/>
              </a:rPr>
              <a:t> </a:t>
            </a:r>
            <a:r>
              <a:rPr lang="en-US" sz="1600" b="0" i="0">
                <a:solidFill>
                  <a:schemeClr val="tx1"/>
                </a:solidFill>
                <a:effectLst/>
                <a:latin typeface="Arial" panose="020B0604020202020204" pitchFamily="34" charset="0"/>
              </a:rPr>
              <a:t>Edge detection is a fundamental tool in </a:t>
            </a:r>
            <a:r>
              <a:rPr lang="en-US" sz="1600">
                <a:solidFill>
                  <a:schemeClr val="tx1"/>
                </a:solidFill>
                <a:latin typeface="Arial" panose="020B0604020202020204" pitchFamily="34" charset="0"/>
              </a:rPr>
              <a:t>image processing </a:t>
            </a:r>
            <a:r>
              <a:rPr lang="en-US" sz="1600" b="0" i="0">
                <a:solidFill>
                  <a:schemeClr val="tx1"/>
                </a:solidFill>
                <a:effectLst/>
                <a:latin typeface="Arial" panose="020B0604020202020204" pitchFamily="34" charset="0"/>
              </a:rPr>
              <a:t>and </a:t>
            </a:r>
            <a:r>
              <a:rPr lang="en-US" sz="1600" b="0" i="0" u="none" strike="noStrike">
                <a:solidFill>
                  <a:schemeClr val="tx1"/>
                </a:solidFill>
                <a:effectLst/>
                <a:latin typeface="Arial" panose="020B0604020202020204" pitchFamily="34" charset="0"/>
                <a:hlinkClick r:id="rId7" tooltip="Computer vision">
                  <a:extLst>
                    <a:ext uri="{A12FA001-AC4F-418D-AE19-62706E023703}">
                      <ahyp:hlinkClr xmlns:ahyp="http://schemas.microsoft.com/office/drawing/2018/hyperlinkcolor" val="tx"/>
                    </a:ext>
                  </a:extLst>
                </a:hlinkClick>
              </a:rPr>
              <a:t>computer vision</a:t>
            </a:r>
            <a:r>
              <a:rPr lang="en-US" sz="1600" b="0" i="0">
                <a:solidFill>
                  <a:schemeClr val="tx1"/>
                </a:solidFill>
                <a:effectLst/>
                <a:latin typeface="Arial" panose="020B0604020202020204" pitchFamily="34" charset="0"/>
              </a:rPr>
              <a:t>, particularly in the areas of </a:t>
            </a:r>
            <a:r>
              <a:rPr lang="en-US" sz="1600" b="0" i="0" u="none" strike="noStrike">
                <a:solidFill>
                  <a:schemeClr val="tx1"/>
                </a:solidFill>
                <a:effectLst/>
                <a:latin typeface="Arial" panose="020B0604020202020204" pitchFamily="34" charset="0"/>
                <a:hlinkClick r:id="rId8" tooltip="Feature detection (computer vision)">
                  <a:extLst>
                    <a:ext uri="{A12FA001-AC4F-418D-AE19-62706E023703}">
                      <ahyp:hlinkClr xmlns:ahyp="http://schemas.microsoft.com/office/drawing/2018/hyperlinkcolor" val="tx"/>
                    </a:ext>
                  </a:extLst>
                </a:hlinkClick>
              </a:rPr>
              <a:t>feature detection</a:t>
            </a:r>
            <a:r>
              <a:rPr lang="en-US" sz="1600" b="0" i="0">
                <a:solidFill>
                  <a:schemeClr val="tx1"/>
                </a:solidFill>
                <a:effectLst/>
                <a:latin typeface="Arial" panose="020B0604020202020204" pitchFamily="34" charset="0"/>
              </a:rPr>
              <a:t> and </a:t>
            </a:r>
            <a:r>
              <a:rPr lang="en-US" sz="1600" b="0" i="0" u="none" strike="noStrike">
                <a:solidFill>
                  <a:schemeClr val="tx1"/>
                </a:solidFill>
                <a:effectLst/>
                <a:latin typeface="Arial" panose="020B0604020202020204" pitchFamily="34" charset="0"/>
                <a:hlinkClick r:id="rId9" tooltip="Feature extraction">
                  <a:extLst>
                    <a:ext uri="{A12FA001-AC4F-418D-AE19-62706E023703}">
                      <ahyp:hlinkClr xmlns:ahyp="http://schemas.microsoft.com/office/drawing/2018/hyperlinkcolor" val="tx"/>
                    </a:ext>
                  </a:extLst>
                </a:hlinkClick>
              </a:rPr>
              <a:t>feature extraction</a:t>
            </a:r>
            <a:endParaRPr lang="en-US" sz="1600" b="0" i="0" u="none" strike="noStrike">
              <a:solidFill>
                <a:schemeClr val="tx1"/>
              </a:solidFill>
              <a:effectLst/>
              <a:latin typeface="Arial" panose="020B0604020202020204" pitchFamily="34" charset="0"/>
            </a:endParaRPr>
          </a:p>
          <a:p>
            <a:pPr>
              <a:buFont typeface="Arial" panose="020B0604020202020204" pitchFamily="34" charset="0"/>
              <a:buChar char="•"/>
            </a:pPr>
            <a:r>
              <a:rPr lang="en-US" sz="1600">
                <a:solidFill>
                  <a:schemeClr val="tx1"/>
                </a:solidFill>
                <a:latin typeface="Arial" panose="020B0604020202020204" pitchFamily="34" charset="0"/>
              </a:rPr>
              <a:t> Achieved by applying convolution operations using filters</a:t>
            </a:r>
            <a:endParaRPr lang="en-IN" sz="1600">
              <a:solidFill>
                <a:schemeClr val="tx1"/>
              </a:solidFill>
            </a:endParaRPr>
          </a:p>
        </p:txBody>
      </p:sp>
      <p:pic>
        <p:nvPicPr>
          <p:cNvPr id="1026" name="Picture 2" descr="Canny Edge Detection Step by Step in Python — Computer Vision | by Sofiane  Sahir | Towards Data Science">
            <a:extLst>
              <a:ext uri="{FF2B5EF4-FFF2-40B4-BE49-F238E27FC236}">
                <a16:creationId xmlns:a16="http://schemas.microsoft.com/office/drawing/2014/main" id="{A5E685DC-E470-596C-AC0C-ED51FB9590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50878" y="4072566"/>
            <a:ext cx="3151204" cy="2176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530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0B2F7-6EFE-8134-8D86-6C81A5459435}"/>
              </a:ext>
            </a:extLst>
          </p:cNvPr>
          <p:cNvSpPr>
            <a:spLocks noGrp="1"/>
          </p:cNvSpPr>
          <p:nvPr>
            <p:ph type="title"/>
          </p:nvPr>
        </p:nvSpPr>
        <p:spPr/>
        <p:txBody>
          <a:bodyPr>
            <a:normAutofit/>
          </a:bodyPr>
          <a:lstStyle/>
          <a:p>
            <a:r>
              <a:rPr lang="en-IN" sz="4400"/>
              <a:t>Convolution Operation using Filter</a:t>
            </a:r>
          </a:p>
        </p:txBody>
      </p:sp>
      <p:pic>
        <p:nvPicPr>
          <p:cNvPr id="2050" name="Picture 2" descr="002 CNN Edge detection - Master Data Science">
            <a:extLst>
              <a:ext uri="{FF2B5EF4-FFF2-40B4-BE49-F238E27FC236}">
                <a16:creationId xmlns:a16="http://schemas.microsoft.com/office/drawing/2014/main" id="{7E1C3A7B-B63C-D053-2C50-208177B704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85686" y="2061066"/>
            <a:ext cx="5820627" cy="32768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A8E9DF-802E-0945-6B70-87FB0C337FB7}"/>
              </a:ext>
            </a:extLst>
          </p:cNvPr>
          <p:cNvPicPr>
            <a:picLocks noChangeAspect="1"/>
          </p:cNvPicPr>
          <p:nvPr/>
        </p:nvPicPr>
        <p:blipFill>
          <a:blip r:embed="rId3"/>
          <a:stretch>
            <a:fillRect/>
          </a:stretch>
        </p:blipFill>
        <p:spPr>
          <a:xfrm>
            <a:off x="3981528" y="5451439"/>
            <a:ext cx="4228941" cy="894879"/>
          </a:xfrm>
          <a:prstGeom prst="rect">
            <a:avLst/>
          </a:prstGeom>
        </p:spPr>
      </p:pic>
    </p:spTree>
    <p:extLst>
      <p:ext uri="{BB962C8B-B14F-4D97-AF65-F5344CB8AC3E}">
        <p14:creationId xmlns:p14="http://schemas.microsoft.com/office/powerpoint/2010/main" val="115622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276B1-E0D5-E0B9-D1CD-34350A5E6732}"/>
              </a:ext>
            </a:extLst>
          </p:cNvPr>
          <p:cNvSpPr>
            <a:spLocks noGrp="1"/>
          </p:cNvSpPr>
          <p:nvPr>
            <p:ph type="title"/>
          </p:nvPr>
        </p:nvSpPr>
        <p:spPr/>
        <p:txBody>
          <a:bodyPr/>
          <a:lstStyle/>
          <a:p>
            <a:r>
              <a:rPr lang="en-IN"/>
              <a:t>Filter Example: Gaussian Filter</a:t>
            </a:r>
          </a:p>
        </p:txBody>
      </p:sp>
      <p:sp>
        <p:nvSpPr>
          <p:cNvPr id="3" name="Content Placeholder 2">
            <a:extLst>
              <a:ext uri="{FF2B5EF4-FFF2-40B4-BE49-F238E27FC236}">
                <a16:creationId xmlns:a16="http://schemas.microsoft.com/office/drawing/2014/main" id="{7C5E7106-8509-5652-9986-586436A33AC8}"/>
              </a:ext>
            </a:extLst>
          </p:cNvPr>
          <p:cNvSpPr>
            <a:spLocks noGrp="1"/>
          </p:cNvSpPr>
          <p:nvPr>
            <p:ph idx="1"/>
          </p:nvPr>
        </p:nvSpPr>
        <p:spPr/>
        <p:txBody>
          <a:bodyPr/>
          <a:lstStyle/>
          <a:p>
            <a:pPr>
              <a:buFont typeface="Arial" panose="020B0604020202020204" pitchFamily="34" charset="0"/>
              <a:buChar char="•"/>
            </a:pPr>
            <a:r>
              <a:rPr lang="en-IN"/>
              <a:t> Named after Carl Fredrich Gauss</a:t>
            </a:r>
          </a:p>
          <a:p>
            <a:pPr>
              <a:buFont typeface="Arial" panose="020B0604020202020204" pitchFamily="34" charset="0"/>
              <a:buChar char="•"/>
            </a:pPr>
            <a:r>
              <a:rPr lang="en-IN"/>
              <a:t> Kernel values sampled from 2D Gaussian Function</a:t>
            </a:r>
          </a:p>
          <a:p>
            <a:pPr>
              <a:buFont typeface="Arial" panose="020B0604020202020204" pitchFamily="34" charset="0"/>
              <a:buChar char="•"/>
            </a:pPr>
            <a:r>
              <a:rPr lang="en-IN"/>
              <a:t> The weight reduces as drift away from the </a:t>
            </a:r>
            <a:r>
              <a:rPr lang="en-IN" err="1"/>
              <a:t>center</a:t>
            </a:r>
            <a:r>
              <a:rPr lang="en-IN"/>
              <a:t> pixel</a:t>
            </a:r>
          </a:p>
          <a:p>
            <a:pPr>
              <a:buFont typeface="Arial" panose="020B0604020202020204" pitchFamily="34" charset="0"/>
              <a:buChar char="•"/>
            </a:pPr>
            <a:r>
              <a:rPr lang="en-IN"/>
              <a:t> Used for reducing noise in an image or for smoothening image</a:t>
            </a:r>
          </a:p>
          <a:p>
            <a:pPr>
              <a:buFont typeface="Arial" panose="020B0604020202020204" pitchFamily="34" charset="0"/>
              <a:buChar char="•"/>
            </a:pPr>
            <a:r>
              <a:rPr lang="en-IN"/>
              <a:t> Other choices of smoothening: box filter, median filter</a:t>
            </a:r>
          </a:p>
        </p:txBody>
      </p:sp>
      <p:pic>
        <p:nvPicPr>
          <p:cNvPr id="3074" name="Picture 2" descr="Jinshuo Dong (@JinshuoD) / Twitter">
            <a:extLst>
              <a:ext uri="{FF2B5EF4-FFF2-40B4-BE49-F238E27FC236}">
                <a16:creationId xmlns:a16="http://schemas.microsoft.com/office/drawing/2014/main" id="{10A7C55D-1C53-3C51-1572-C03B5EEA6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3673" y="2069197"/>
            <a:ext cx="1464034" cy="14640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Gentle Introduction to Calculating Normal Summary Statistics -  MachineLearningMastery.com">
            <a:extLst>
              <a:ext uri="{FF2B5EF4-FFF2-40B4-BE49-F238E27FC236}">
                <a16:creationId xmlns:a16="http://schemas.microsoft.com/office/drawing/2014/main" id="{5315D6CA-F61D-774D-CB5B-76ACB1936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8874" y="1964965"/>
            <a:ext cx="2143027" cy="16072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processing - Why Gauss filter chooses such values? - Stack Overflow">
            <a:extLst>
              <a:ext uri="{FF2B5EF4-FFF2-40B4-BE49-F238E27FC236}">
                <a16:creationId xmlns:a16="http://schemas.microsoft.com/office/drawing/2014/main" id="{9983FC8A-1A06-3CB7-1E9B-3D13B206B4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8874" y="4760095"/>
            <a:ext cx="422910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04ECA93-AD8A-3267-7443-0D9AE1F282E0}"/>
              </a:ext>
            </a:extLst>
          </p:cNvPr>
          <p:cNvPicPr>
            <a:picLocks noChangeAspect="1"/>
          </p:cNvPicPr>
          <p:nvPr/>
        </p:nvPicPr>
        <p:blipFill>
          <a:blip r:embed="rId5"/>
          <a:stretch>
            <a:fillRect/>
          </a:stretch>
        </p:blipFill>
        <p:spPr>
          <a:xfrm>
            <a:off x="8538192" y="3932064"/>
            <a:ext cx="2540399" cy="630689"/>
          </a:xfrm>
          <a:prstGeom prst="rect">
            <a:avLst/>
          </a:prstGeom>
        </p:spPr>
      </p:pic>
    </p:spTree>
    <p:extLst>
      <p:ext uri="{BB962C8B-B14F-4D97-AF65-F5344CB8AC3E}">
        <p14:creationId xmlns:p14="http://schemas.microsoft.com/office/powerpoint/2010/main" val="3375909975"/>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0d77eca-fb09-4c91-a0cf-c85fba2eb381">
      <Terms xmlns="http://schemas.microsoft.com/office/infopath/2007/PartnerControls"/>
    </lcf76f155ced4ddcb4097134ff3c332f>
    <TaxCatchAll xmlns="2639db57-25c1-4f65-bd5b-b8808369bb3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01CA8BB829C7A42B2F13D1EEEDCE24A" ma:contentTypeVersion="12" ma:contentTypeDescription="Create a new document." ma:contentTypeScope="" ma:versionID="3dac5d17d12b72b34e7c7b08de47fad8">
  <xsd:schema xmlns:xsd="http://www.w3.org/2001/XMLSchema" xmlns:xs="http://www.w3.org/2001/XMLSchema" xmlns:p="http://schemas.microsoft.com/office/2006/metadata/properties" xmlns:ns2="d0d77eca-fb09-4c91-a0cf-c85fba2eb381" xmlns:ns3="2639db57-25c1-4f65-bd5b-b8808369bb33" targetNamespace="http://schemas.microsoft.com/office/2006/metadata/properties" ma:root="true" ma:fieldsID="6e99d9c1978cb3f845679f0b3b352cdb" ns2:_="" ns3:_="">
    <xsd:import namespace="d0d77eca-fb09-4c91-a0cf-c85fba2eb381"/>
    <xsd:import namespace="2639db57-25c1-4f65-bd5b-b8808369bb3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d77eca-fb09-4c91-a0cf-c85fba2eb3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d765a431-9415-4219-9cd0-5363948861b2"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639db57-25c1-4f65-bd5b-b8808369bb33"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1d8f197-85cd-405d-bc88-ef3d3ddc1de8}" ma:internalName="TaxCatchAll" ma:showField="CatchAllData" ma:web="2639db57-25c1-4f65-bd5b-b8808369bb33">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A29CA5-585E-4BBD-85A6-A5E2A841E835}">
  <ds:schemaRefs>
    <ds:schemaRef ds:uri="2639db57-25c1-4f65-bd5b-b8808369bb33"/>
    <ds:schemaRef ds:uri="d0d77eca-fb09-4c91-a0cf-c85fba2eb381"/>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62470BB-C5E4-4B60-B57E-C564525236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d77eca-fb09-4c91-a0cf-c85fba2eb381"/>
    <ds:schemaRef ds:uri="2639db57-25c1-4f65-bd5b-b8808369bb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4337699-4EA8-4D75-ABE2-B2A76A2CE71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Urban monochrome</Template>
  <Application>Microsoft Office PowerPoint</Application>
  <PresentationFormat>Widescreen</PresentationFormat>
  <Slides>28</Slides>
  <Notes>0</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1_RetrospectVTI</vt:lpstr>
      <vt:lpstr>Computer Vision Applications</vt:lpstr>
      <vt:lpstr>About me</vt:lpstr>
      <vt:lpstr>Image Operations</vt:lpstr>
      <vt:lpstr>Pixel Based Operations</vt:lpstr>
      <vt:lpstr>A brief discussion on Self Driving Cars</vt:lpstr>
      <vt:lpstr>Lane Detection using Edge Detection and Line Detection</vt:lpstr>
      <vt:lpstr>Edge Detection</vt:lpstr>
      <vt:lpstr>Convolution Operation using Filter</vt:lpstr>
      <vt:lpstr>Filter Example: Gaussian Filter</vt:lpstr>
      <vt:lpstr>Example: Gaussian Filter Result</vt:lpstr>
      <vt:lpstr>Comparison between smoothening filters</vt:lpstr>
      <vt:lpstr>What are edges in Images ?</vt:lpstr>
      <vt:lpstr>How to determine edges ?</vt:lpstr>
      <vt:lpstr>Gradient Filters</vt:lpstr>
      <vt:lpstr>Differentiation of a 1D Signal</vt:lpstr>
      <vt:lpstr>Derivatives/Gradient are sensitive to noise</vt:lpstr>
      <vt:lpstr>Sobel Filter Example</vt:lpstr>
      <vt:lpstr>Canny Edge Detection</vt:lpstr>
      <vt:lpstr>Canny Edge Detection</vt:lpstr>
      <vt:lpstr>Region of Interest</vt:lpstr>
      <vt:lpstr>How to find your ROI ?</vt:lpstr>
      <vt:lpstr>Line Detection</vt:lpstr>
      <vt:lpstr>Hough Transform</vt:lpstr>
      <vt:lpstr>Hough Transform Contd.</vt:lpstr>
      <vt:lpstr>Hough Transform Line Detection Algorithm</vt:lpstr>
      <vt:lpstr>Some other Applications of Line Detection</vt:lpstr>
      <vt:lpstr>Classroom Doubts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AI</dc:title>
  <dc:creator>Kadir Shaikh</dc:creator>
  <cp:revision>5</cp:revision>
  <dcterms:created xsi:type="dcterms:W3CDTF">2022-07-27T05:24:33Z</dcterms:created>
  <dcterms:modified xsi:type="dcterms:W3CDTF">2023-04-19T12:31:31Z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0x010100C01CA8BB829C7A42B2F13D1EEEDCE24A</vt:lpwstr>
  </property>
  <property fmtid="{D5CDD505-2E9C-101B-9397-08002B2CF9AE}" pid="3" name="MediaServiceImageTags">
    <vt:lpwstr/>
  </property>
</Properties>
</file>